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915F6-5A38-4158-B10B-7F538075500D}" type="datetimeFigureOut">
              <a:rPr lang="el-GR" smtClean="0"/>
              <a:t>23/11/2023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9E0F5-6229-4065-857A-CC452AB2AE4D}"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7CF2D396-23A3-43F2-8B7E-494448B83D46}" type="datetime1">
              <a:rPr lang="el-GR" smtClean="0"/>
              <a:t>23/11/2023</a:t>
            </a:fld>
            <a:endParaRPr lang="el-GR"/>
          </a:p>
        </p:txBody>
      </p:sp>
      <p:sp>
        <p:nvSpPr>
          <p:cNvPr id="5" name="4 - Θέση υποσέλιδου"/>
          <p:cNvSpPr>
            <a:spLocks noGrp="1"/>
          </p:cNvSpPr>
          <p:nvPr>
            <p:ph type="ftr" sz="quarter" idx="11"/>
          </p:nvPr>
        </p:nvSpPr>
        <p:spPr/>
        <p:txBody>
          <a:bodyPr/>
          <a:lstStyle/>
          <a:p>
            <a:r>
              <a:rPr lang="en-US"/>
              <a:t>diptyxo.gr</a:t>
            </a:r>
            <a:endParaRPr lang="el-GR"/>
          </a:p>
        </p:txBody>
      </p:sp>
      <p:sp>
        <p:nvSpPr>
          <p:cNvPr id="6" name="5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149E8AF-2ACA-465F-854D-356084DF4534}" type="datetime1">
              <a:rPr lang="el-GR" smtClean="0"/>
              <a:t>23/11/2023</a:t>
            </a:fld>
            <a:endParaRPr lang="el-GR"/>
          </a:p>
        </p:txBody>
      </p:sp>
      <p:sp>
        <p:nvSpPr>
          <p:cNvPr id="5" name="4 - Θέση υποσέλιδου"/>
          <p:cNvSpPr>
            <a:spLocks noGrp="1"/>
          </p:cNvSpPr>
          <p:nvPr>
            <p:ph type="ftr" sz="quarter" idx="11"/>
          </p:nvPr>
        </p:nvSpPr>
        <p:spPr/>
        <p:txBody>
          <a:bodyPr/>
          <a:lstStyle/>
          <a:p>
            <a:r>
              <a:rPr lang="en-US"/>
              <a:t>diptyxo.gr</a:t>
            </a:r>
            <a:endParaRPr lang="el-GR"/>
          </a:p>
        </p:txBody>
      </p:sp>
      <p:sp>
        <p:nvSpPr>
          <p:cNvPr id="6" name="5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A16DF11-6047-4882-8003-5D8A1C88CC8A}" type="datetime1">
              <a:rPr lang="el-GR" smtClean="0"/>
              <a:t>23/11/2023</a:t>
            </a:fld>
            <a:endParaRPr lang="el-GR"/>
          </a:p>
        </p:txBody>
      </p:sp>
      <p:sp>
        <p:nvSpPr>
          <p:cNvPr id="5" name="4 - Θέση υποσέλιδου"/>
          <p:cNvSpPr>
            <a:spLocks noGrp="1"/>
          </p:cNvSpPr>
          <p:nvPr>
            <p:ph type="ftr" sz="quarter" idx="11"/>
          </p:nvPr>
        </p:nvSpPr>
        <p:spPr/>
        <p:txBody>
          <a:bodyPr/>
          <a:lstStyle/>
          <a:p>
            <a:r>
              <a:rPr lang="en-US"/>
              <a:t>diptyxo.gr</a:t>
            </a:r>
            <a:endParaRPr lang="el-GR"/>
          </a:p>
        </p:txBody>
      </p:sp>
      <p:sp>
        <p:nvSpPr>
          <p:cNvPr id="6" name="5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79FF60B-F0EC-474E-96AC-C76E777345C4}" type="datetime1">
              <a:rPr lang="el-GR" smtClean="0"/>
              <a:t>23/11/2023</a:t>
            </a:fld>
            <a:endParaRPr lang="el-GR"/>
          </a:p>
        </p:txBody>
      </p:sp>
      <p:sp>
        <p:nvSpPr>
          <p:cNvPr id="5" name="4 - Θέση υποσέλιδου"/>
          <p:cNvSpPr>
            <a:spLocks noGrp="1"/>
          </p:cNvSpPr>
          <p:nvPr>
            <p:ph type="ftr" sz="quarter" idx="11"/>
          </p:nvPr>
        </p:nvSpPr>
        <p:spPr/>
        <p:txBody>
          <a:bodyPr/>
          <a:lstStyle/>
          <a:p>
            <a:r>
              <a:rPr lang="en-US"/>
              <a:t>diptyxo.gr</a:t>
            </a:r>
            <a:endParaRPr lang="el-GR"/>
          </a:p>
        </p:txBody>
      </p:sp>
      <p:sp>
        <p:nvSpPr>
          <p:cNvPr id="6" name="5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18E70F2-316A-476D-BA97-98FAE5D3D8B5}" type="datetime1">
              <a:rPr lang="el-GR" smtClean="0"/>
              <a:t>23/11/2023</a:t>
            </a:fld>
            <a:endParaRPr lang="el-GR"/>
          </a:p>
        </p:txBody>
      </p:sp>
      <p:sp>
        <p:nvSpPr>
          <p:cNvPr id="5" name="4 - Θέση υποσέλιδου"/>
          <p:cNvSpPr>
            <a:spLocks noGrp="1"/>
          </p:cNvSpPr>
          <p:nvPr>
            <p:ph type="ftr" sz="quarter" idx="11"/>
          </p:nvPr>
        </p:nvSpPr>
        <p:spPr/>
        <p:txBody>
          <a:bodyPr/>
          <a:lstStyle/>
          <a:p>
            <a:r>
              <a:rPr lang="en-US"/>
              <a:t>diptyxo.gr</a:t>
            </a:r>
            <a:endParaRPr lang="el-GR"/>
          </a:p>
        </p:txBody>
      </p:sp>
      <p:sp>
        <p:nvSpPr>
          <p:cNvPr id="6" name="5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3C9FA0B1-81B6-4D07-A4BE-4DF9DFA15383}" type="datetime1">
              <a:rPr lang="el-GR" smtClean="0"/>
              <a:t>23/11/2023</a:t>
            </a:fld>
            <a:endParaRPr lang="el-GR"/>
          </a:p>
        </p:txBody>
      </p:sp>
      <p:sp>
        <p:nvSpPr>
          <p:cNvPr id="6" name="5 - Θέση υποσέλιδου"/>
          <p:cNvSpPr>
            <a:spLocks noGrp="1"/>
          </p:cNvSpPr>
          <p:nvPr>
            <p:ph type="ftr" sz="quarter" idx="11"/>
          </p:nvPr>
        </p:nvSpPr>
        <p:spPr/>
        <p:txBody>
          <a:bodyPr/>
          <a:lstStyle/>
          <a:p>
            <a:r>
              <a:rPr lang="en-US"/>
              <a:t>diptyxo.gr</a:t>
            </a:r>
            <a:endParaRPr lang="el-GR"/>
          </a:p>
        </p:txBody>
      </p:sp>
      <p:sp>
        <p:nvSpPr>
          <p:cNvPr id="7" name="6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B39AC14-F780-4726-B446-5405FFB95EA4}" type="datetime1">
              <a:rPr lang="el-GR" smtClean="0"/>
              <a:t>23/11/2023</a:t>
            </a:fld>
            <a:endParaRPr lang="el-GR"/>
          </a:p>
        </p:txBody>
      </p:sp>
      <p:sp>
        <p:nvSpPr>
          <p:cNvPr id="8" name="7 - Θέση υποσέλιδου"/>
          <p:cNvSpPr>
            <a:spLocks noGrp="1"/>
          </p:cNvSpPr>
          <p:nvPr>
            <p:ph type="ftr" sz="quarter" idx="11"/>
          </p:nvPr>
        </p:nvSpPr>
        <p:spPr/>
        <p:txBody>
          <a:bodyPr/>
          <a:lstStyle/>
          <a:p>
            <a:r>
              <a:rPr lang="en-US"/>
              <a:t>diptyxo.gr</a:t>
            </a:r>
            <a:endParaRPr lang="el-GR"/>
          </a:p>
        </p:txBody>
      </p:sp>
      <p:sp>
        <p:nvSpPr>
          <p:cNvPr id="9" name="8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713FB05A-0307-4A41-B18F-504E02646DB9}" type="datetime1">
              <a:rPr lang="el-GR" smtClean="0"/>
              <a:t>23/11/2023</a:t>
            </a:fld>
            <a:endParaRPr lang="el-GR"/>
          </a:p>
        </p:txBody>
      </p:sp>
      <p:sp>
        <p:nvSpPr>
          <p:cNvPr id="4" name="3 - Θέση υποσέλιδου"/>
          <p:cNvSpPr>
            <a:spLocks noGrp="1"/>
          </p:cNvSpPr>
          <p:nvPr>
            <p:ph type="ftr" sz="quarter" idx="11"/>
          </p:nvPr>
        </p:nvSpPr>
        <p:spPr/>
        <p:txBody>
          <a:bodyPr/>
          <a:lstStyle/>
          <a:p>
            <a:r>
              <a:rPr lang="en-US"/>
              <a:t>diptyxo.gr</a:t>
            </a:r>
            <a:endParaRPr lang="el-GR"/>
          </a:p>
        </p:txBody>
      </p:sp>
      <p:sp>
        <p:nvSpPr>
          <p:cNvPr id="5" name="4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5725E2-D0A9-47FA-9D9B-8C597D7F8A24}" type="datetime1">
              <a:rPr lang="el-GR" smtClean="0"/>
              <a:t>23/11/2023</a:t>
            </a:fld>
            <a:endParaRPr lang="el-GR"/>
          </a:p>
        </p:txBody>
      </p:sp>
      <p:sp>
        <p:nvSpPr>
          <p:cNvPr id="3" name="2 - Θέση υποσέλιδου"/>
          <p:cNvSpPr>
            <a:spLocks noGrp="1"/>
          </p:cNvSpPr>
          <p:nvPr>
            <p:ph type="ftr" sz="quarter" idx="11"/>
          </p:nvPr>
        </p:nvSpPr>
        <p:spPr/>
        <p:txBody>
          <a:bodyPr/>
          <a:lstStyle/>
          <a:p>
            <a:r>
              <a:rPr lang="en-US"/>
              <a:t>diptyxo.gr</a:t>
            </a:r>
            <a:endParaRPr lang="el-GR"/>
          </a:p>
        </p:txBody>
      </p:sp>
      <p:sp>
        <p:nvSpPr>
          <p:cNvPr id="4" name="3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4B566F-CE82-4D02-89D0-759755081A6C}" type="datetime1">
              <a:rPr lang="el-GR" smtClean="0"/>
              <a:t>23/11/2023</a:t>
            </a:fld>
            <a:endParaRPr lang="el-GR"/>
          </a:p>
        </p:txBody>
      </p:sp>
      <p:sp>
        <p:nvSpPr>
          <p:cNvPr id="6" name="5 - Θέση υποσέλιδου"/>
          <p:cNvSpPr>
            <a:spLocks noGrp="1"/>
          </p:cNvSpPr>
          <p:nvPr>
            <p:ph type="ftr" sz="quarter" idx="11"/>
          </p:nvPr>
        </p:nvSpPr>
        <p:spPr/>
        <p:txBody>
          <a:bodyPr/>
          <a:lstStyle/>
          <a:p>
            <a:r>
              <a:rPr lang="en-US"/>
              <a:t>diptyxo.gr</a:t>
            </a:r>
            <a:endParaRPr lang="el-GR"/>
          </a:p>
        </p:txBody>
      </p:sp>
      <p:sp>
        <p:nvSpPr>
          <p:cNvPr id="7" name="6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6E776D-FCCE-4538-9B7A-EE4A337F9CDF}" type="datetime1">
              <a:rPr lang="el-GR" smtClean="0"/>
              <a:t>23/11/2023</a:t>
            </a:fld>
            <a:endParaRPr lang="el-GR"/>
          </a:p>
        </p:txBody>
      </p:sp>
      <p:sp>
        <p:nvSpPr>
          <p:cNvPr id="6" name="5 - Θέση υποσέλιδου"/>
          <p:cNvSpPr>
            <a:spLocks noGrp="1"/>
          </p:cNvSpPr>
          <p:nvPr>
            <p:ph type="ftr" sz="quarter" idx="11"/>
          </p:nvPr>
        </p:nvSpPr>
        <p:spPr/>
        <p:txBody>
          <a:bodyPr/>
          <a:lstStyle/>
          <a:p>
            <a:r>
              <a:rPr lang="en-US"/>
              <a:t>diptyxo.gr</a:t>
            </a:r>
            <a:endParaRPr lang="el-GR"/>
          </a:p>
        </p:txBody>
      </p:sp>
      <p:sp>
        <p:nvSpPr>
          <p:cNvPr id="7" name="6 - Θέση αριθμού διαφάνειας"/>
          <p:cNvSpPr>
            <a:spLocks noGrp="1"/>
          </p:cNvSpPr>
          <p:nvPr>
            <p:ph type="sldNum" sz="quarter" idx="12"/>
          </p:nvPr>
        </p:nvSpPr>
        <p:spPr/>
        <p:txBody>
          <a:bodyPr/>
          <a:lstStyle/>
          <a:p>
            <a:fld id="{B8651F45-F17A-4095-9E05-A110282E08D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2000"/>
            <a:lum/>
          </a:blip>
          <a:srcRect/>
          <a:stretch>
            <a:fillRect t="-24000" r="-18000" b="-1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403BB-CE48-4789-9459-1E5329F3D8B3}" type="datetime1">
              <a:rPr lang="el-GR" smtClean="0"/>
              <a:t>23/11/2023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diptyxo.gr</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51F45-F17A-4095-9E05-A110282E08D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terest.co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iterest.co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iterest.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hyperlink" Target="http://www.piterest.com/"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iterest.com/"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tujJRFuIi0" TargetMode="External"/><Relationship Id="rId2" Type="http://schemas.openxmlformats.org/officeDocument/2006/relationships/hyperlink" Target="https://www.youtube.com/watch?v=fOzirQFBPfc" TargetMode="External"/><Relationship Id="rId1" Type="http://schemas.openxmlformats.org/officeDocument/2006/relationships/slideLayout" Target="../slideLayouts/slideLayout7.xml"/><Relationship Id="rId4" Type="http://schemas.openxmlformats.org/officeDocument/2006/relationships/hyperlink" Target="https://www.youtube.com/watch?v=I5UBikauIQM&amp;list=PLEq5EqecslWzLDK4lQ0PVKDoqnp0qGqe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sgd3OiGwbU&amp;list=PLEq5EqecslWzLDK4lQ0PVKDoqnp0qGqec&amp;index=10" TargetMode="External"/><Relationship Id="rId2" Type="http://schemas.openxmlformats.org/officeDocument/2006/relationships/hyperlink" Target="https://www.youtube.com/watch?v=vQzLn2rzEdY&amp;list=PLEq5EqecslWzLDK4lQ0PVKDoqnp0qGqec&amp;index=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c-hJgtNTlQ" TargetMode="External"/><Relationship Id="rId2" Type="http://schemas.openxmlformats.org/officeDocument/2006/relationships/hyperlink" Target="https://www.youtube.com/watch?v=2szQhR4oZtA" TargetMode="External"/><Relationship Id="rId1" Type="http://schemas.openxmlformats.org/officeDocument/2006/relationships/slideLayout" Target="../slideLayouts/slideLayout7.xml"/><Relationship Id="rId4" Type="http://schemas.openxmlformats.org/officeDocument/2006/relationships/hyperlink" Target="https://www.youtube.com/watch?v=mdA2sByFX1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L2nYsXNfMI" TargetMode="External"/><Relationship Id="rId2" Type="http://schemas.openxmlformats.org/officeDocument/2006/relationships/hyperlink" Target="https://www.youtube.com/watch?v=s8pS5_nfjbg" TargetMode="External"/><Relationship Id="rId1" Type="http://schemas.openxmlformats.org/officeDocument/2006/relationships/slideLayout" Target="../slideLayouts/slideLayout7.xml"/><Relationship Id="rId4" Type="http://schemas.openxmlformats.org/officeDocument/2006/relationships/hyperlink" Target="https://www.youtube.com/watch?v=NAJjM5XFTS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V0YbmU1xHo" TargetMode="External"/><Relationship Id="rId2" Type="http://schemas.openxmlformats.org/officeDocument/2006/relationships/hyperlink" Target="https://www.youtube.com/watch?v=JOK1FZZeTGA" TargetMode="External"/><Relationship Id="rId1" Type="http://schemas.openxmlformats.org/officeDocument/2006/relationships/slideLayout" Target="../slideLayouts/slideLayout7.xml"/><Relationship Id="rId5" Type="http://schemas.openxmlformats.org/officeDocument/2006/relationships/hyperlink" Target="https://noiazomaikaidrw.gr/istories-ethelontismou/?fbclid=IwAR2Z0Ve8nVuhDCLpYh09kpGiQEFcwJi7TJJDvCmrp3nwQ2vvyUYzx5yEoao" TargetMode="External"/><Relationship Id="rId4" Type="http://schemas.openxmlformats.org/officeDocument/2006/relationships/hyperlink" Target="https://www.youtube.com/watch?v=YAmy-UIcXl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rcturos.gr/gr/summeteho/adoptio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keawish.gr/%CF%85%CE%B9%CE%BF%CE%B8%CE%B5%CF%83%CE%AF%CE%B1-%CE%B5%CF%85%CF%87%CE%AE%CF%82/?fbclid=IwAR1nWdXt6RWk0DtuPEIz_kobQB9ij5x-fHpbDQNDPcoIKewvh9UYc6HXh7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928670"/>
            <a:ext cx="4000560" cy="3143272"/>
          </a:xfrm>
        </p:spPr>
        <p:txBody>
          <a:bodyPr/>
          <a:lstStyle/>
          <a:p>
            <a:r>
              <a:rPr lang="el-GR" b="1" dirty="0">
                <a:solidFill>
                  <a:srgbClr val="0070C0"/>
                </a:solidFill>
                <a:latin typeface="Comic Sans MS" pitchFamily="66" charset="0"/>
              </a:rPr>
              <a:t>Αγάπη </a:t>
            </a:r>
            <a:br>
              <a:rPr lang="el-GR" b="1" dirty="0">
                <a:solidFill>
                  <a:srgbClr val="0070C0"/>
                </a:solidFill>
                <a:latin typeface="Comic Sans MS" pitchFamily="66" charset="0"/>
              </a:rPr>
            </a:br>
            <a:r>
              <a:rPr lang="el-GR" b="1" dirty="0">
                <a:solidFill>
                  <a:srgbClr val="0070C0"/>
                </a:solidFill>
                <a:latin typeface="Comic Sans MS" pitchFamily="66" charset="0"/>
              </a:rPr>
              <a:t>και Εθελοντισμός </a:t>
            </a:r>
          </a:p>
        </p:txBody>
      </p:sp>
      <p:sp>
        <p:nvSpPr>
          <p:cNvPr id="3" name="2 - Υπότιτλος"/>
          <p:cNvSpPr>
            <a:spLocks noGrp="1"/>
          </p:cNvSpPr>
          <p:nvPr>
            <p:ph type="subTitle" idx="1"/>
          </p:nvPr>
        </p:nvSpPr>
        <p:spPr>
          <a:xfrm>
            <a:off x="142844" y="5286388"/>
            <a:ext cx="6000760" cy="1285884"/>
          </a:xfrm>
        </p:spPr>
        <p:txBody>
          <a:bodyPr>
            <a:normAutofit fontScale="70000" lnSpcReduction="20000"/>
          </a:bodyPr>
          <a:lstStyle/>
          <a:p>
            <a:pPr>
              <a:lnSpc>
                <a:spcPct val="170000"/>
              </a:lnSpc>
            </a:pPr>
            <a:r>
              <a:rPr lang="el-GR" dirty="0">
                <a:solidFill>
                  <a:srgbClr val="0070C0"/>
                </a:solidFill>
                <a:latin typeface="Comic Sans MS" pitchFamily="66" charset="0"/>
              </a:rPr>
              <a:t>Οπτικοακουστικό υλικό </a:t>
            </a:r>
          </a:p>
          <a:p>
            <a:pPr>
              <a:lnSpc>
                <a:spcPct val="170000"/>
              </a:lnSpc>
            </a:pPr>
            <a:r>
              <a:rPr lang="el-GR" dirty="0">
                <a:solidFill>
                  <a:srgbClr val="0070C0"/>
                </a:solidFill>
                <a:latin typeface="Comic Sans MS" pitchFamily="66" charset="0"/>
              </a:rPr>
              <a:t>κατασκευές και δραστηριότητες</a:t>
            </a: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Προτεινόμενες δράσεις</a:t>
            </a:r>
            <a:r>
              <a:rPr lang="el-GR" sz="3200" dirty="0">
                <a:solidFill>
                  <a:srgbClr val="0070C0"/>
                </a:solidFill>
                <a:latin typeface="Comic Sans MS" pitchFamily="66" charset="0"/>
              </a:rPr>
              <a:t> </a:t>
            </a:r>
          </a:p>
        </p:txBody>
      </p:sp>
      <p:sp>
        <p:nvSpPr>
          <p:cNvPr id="3" name="2 - TextBox"/>
          <p:cNvSpPr txBox="1"/>
          <p:nvPr/>
        </p:nvSpPr>
        <p:spPr>
          <a:xfrm>
            <a:off x="142844" y="857232"/>
            <a:ext cx="3071834" cy="4257769"/>
          </a:xfrm>
          <a:prstGeom prst="rect">
            <a:avLst/>
          </a:prstGeom>
          <a:noFill/>
        </p:spPr>
        <p:txBody>
          <a:bodyPr wrap="square" rtlCol="0">
            <a:spAutoFit/>
          </a:bodyPr>
          <a:lstStyle/>
          <a:p>
            <a:pPr algn="just">
              <a:lnSpc>
                <a:spcPct val="150000"/>
              </a:lnSpc>
            </a:pPr>
            <a:r>
              <a:rPr lang="el-GR" sz="1400" b="1" dirty="0">
                <a:solidFill>
                  <a:srgbClr val="0070C0"/>
                </a:solidFill>
                <a:latin typeface="Comic Sans MS" pitchFamily="66" charset="0"/>
              </a:rPr>
              <a:t>Μπορείτε να οργανώσετε μία επίσκεψη σε έναν οίκο ευγηρίας ή στα καπή της περιοχής σας, όπου μπορείτε να παίξετε μία παράσταση ή να παρακολουθήσετε όλοι μαζί μία οργανωμένη παράσταση, να παίξετε επιτραπέζια</a:t>
            </a:r>
            <a:r>
              <a:rPr lang="en-US" sz="1400" b="1" dirty="0">
                <a:solidFill>
                  <a:srgbClr val="0070C0"/>
                </a:solidFill>
                <a:latin typeface="Comic Sans MS" pitchFamily="66" charset="0"/>
              </a:rPr>
              <a:t> </a:t>
            </a:r>
            <a:r>
              <a:rPr lang="el-GR" sz="1400" b="1" dirty="0">
                <a:solidFill>
                  <a:srgbClr val="0070C0"/>
                </a:solidFill>
                <a:latin typeface="Comic Sans MS" pitchFamily="66" charset="0"/>
              </a:rPr>
              <a:t>ή </a:t>
            </a:r>
            <a:r>
              <a:rPr lang="el-GR" sz="1400" b="1" dirty="0" err="1">
                <a:solidFill>
                  <a:srgbClr val="0070C0"/>
                </a:solidFill>
                <a:latin typeface="Comic Sans MS" pitchFamily="66" charset="0"/>
              </a:rPr>
              <a:t>παζλ</a:t>
            </a:r>
            <a:r>
              <a:rPr lang="el-GR" sz="1400" b="1" dirty="0">
                <a:solidFill>
                  <a:srgbClr val="0070C0"/>
                </a:solidFill>
                <a:latin typeface="Comic Sans MS" pitchFamily="66" charset="0"/>
              </a:rPr>
              <a:t>, να μαγειρέψετε και να περάσετε χρόνο μαζί με τους ανθρώπους τρίτης ηλικίας προσφέροντας με αυτό τον τρόπο τον εθελοντισμό σας. </a:t>
            </a:r>
            <a:endParaRPr lang="en-US" sz="1400" b="1" dirty="0">
              <a:solidFill>
                <a:srgbClr val="0070C0"/>
              </a:solidFill>
              <a:latin typeface="Comic Sans MS" pitchFamily="66" charset="0"/>
            </a:endParaRPr>
          </a:p>
        </p:txBody>
      </p:sp>
      <p:pic>
        <p:nvPicPr>
          <p:cNvPr id="4" name="3 - Εικόνα" descr="medium-shot-family-doing-puzzle-together.jpg"/>
          <p:cNvPicPr>
            <a:picLocks noChangeAspect="1"/>
          </p:cNvPicPr>
          <p:nvPr/>
        </p:nvPicPr>
        <p:blipFill>
          <a:blip r:embed="rId2" cstate="print"/>
          <a:stretch>
            <a:fillRect/>
          </a:stretch>
        </p:blipFill>
        <p:spPr>
          <a:xfrm>
            <a:off x="928662" y="5000636"/>
            <a:ext cx="2571768" cy="1714512"/>
          </a:xfrm>
          <a:prstGeom prst="rect">
            <a:avLst/>
          </a:prstGeom>
          <a:ln>
            <a:noFill/>
          </a:ln>
          <a:effectLst>
            <a:outerShdw blurRad="190500" algn="tl" rotWithShape="0">
              <a:srgbClr val="000000">
                <a:alpha val="70000"/>
              </a:srgbClr>
            </a:outerShdw>
          </a:effectLst>
        </p:spPr>
      </p:pic>
      <p:sp>
        <p:nvSpPr>
          <p:cNvPr id="5" name="4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Προτεινόμενες δράσεις</a:t>
            </a:r>
            <a:r>
              <a:rPr lang="el-GR" sz="3200" dirty="0">
                <a:solidFill>
                  <a:srgbClr val="0070C0"/>
                </a:solidFill>
                <a:latin typeface="Comic Sans MS" pitchFamily="66" charset="0"/>
              </a:rPr>
              <a:t> </a:t>
            </a:r>
          </a:p>
        </p:txBody>
      </p:sp>
      <p:sp>
        <p:nvSpPr>
          <p:cNvPr id="3" name="2 - TextBox"/>
          <p:cNvSpPr txBox="1"/>
          <p:nvPr/>
        </p:nvSpPr>
        <p:spPr>
          <a:xfrm>
            <a:off x="142844" y="857232"/>
            <a:ext cx="3071834" cy="2677656"/>
          </a:xfrm>
          <a:prstGeom prst="rect">
            <a:avLst/>
          </a:prstGeom>
          <a:noFill/>
        </p:spPr>
        <p:txBody>
          <a:bodyPr wrap="square" rtlCol="0">
            <a:spAutoFit/>
          </a:bodyPr>
          <a:lstStyle/>
          <a:p>
            <a:pPr algn="just">
              <a:lnSpc>
                <a:spcPct val="150000"/>
              </a:lnSpc>
            </a:pPr>
            <a:r>
              <a:rPr lang="el-GR" sz="1400" b="1" dirty="0">
                <a:solidFill>
                  <a:srgbClr val="0070C0"/>
                </a:solidFill>
                <a:latin typeface="Comic Sans MS" pitchFamily="66" charset="0"/>
              </a:rPr>
              <a:t>Μπορείτε να ανακαινίσετε και να ομορφύνετε τον κήπο του σχολείου σας με υλικά και παιχνίδια που θα έχετε φτιάξει η ίδιοι (από ανακυκλώσιμα υλικά). Εισάγεται και τους γονείς σε αυτή τη δράση ώστε να αποτελέσουν ένα θετικό πρότυπο για τα παιδιά τους. </a:t>
            </a:r>
            <a:endParaRPr lang="en-US" sz="1400" b="1" dirty="0">
              <a:solidFill>
                <a:srgbClr val="0070C0"/>
              </a:solidFill>
              <a:latin typeface="Comic Sans MS" pitchFamily="66" charset="0"/>
            </a:endParaRPr>
          </a:p>
        </p:txBody>
      </p:sp>
      <p:pic>
        <p:nvPicPr>
          <p:cNvPr id="5" name="4 - Εικόνα" descr="bb2a8ce98c8f615827acc810258c76f8.jpg"/>
          <p:cNvPicPr>
            <a:picLocks noChangeAspect="1"/>
          </p:cNvPicPr>
          <p:nvPr/>
        </p:nvPicPr>
        <p:blipFill>
          <a:blip r:embed="rId2" cstate="print"/>
          <a:stretch>
            <a:fillRect/>
          </a:stretch>
        </p:blipFill>
        <p:spPr>
          <a:xfrm>
            <a:off x="285720" y="3643314"/>
            <a:ext cx="3399034" cy="2759074"/>
          </a:xfrm>
          <a:prstGeom prst="rect">
            <a:avLst/>
          </a:prstGeom>
          <a:ln>
            <a:noFill/>
          </a:ln>
          <a:effectLst>
            <a:outerShdw blurRad="190500" algn="tl" rotWithShape="0">
              <a:srgbClr val="000000">
                <a:alpha val="70000"/>
              </a:srgbClr>
            </a:outerShdw>
          </a:effectLst>
        </p:spPr>
      </p:pic>
      <p:sp>
        <p:nvSpPr>
          <p:cNvPr id="6" name="5 - TextBox"/>
          <p:cNvSpPr txBox="1"/>
          <p:nvPr/>
        </p:nvSpPr>
        <p:spPr>
          <a:xfrm>
            <a:off x="3857620" y="5786454"/>
            <a:ext cx="2500330" cy="923330"/>
          </a:xfrm>
          <a:prstGeom prst="rect">
            <a:avLst/>
          </a:prstGeom>
          <a:noFill/>
        </p:spPr>
        <p:txBody>
          <a:bodyPr wrap="square" rtlCol="0">
            <a:spAutoFit/>
          </a:bodyPr>
          <a:lstStyle/>
          <a:p>
            <a:r>
              <a:rPr lang="el-GR" dirty="0">
                <a:solidFill>
                  <a:srgbClr val="0070C0"/>
                </a:solidFill>
                <a:latin typeface="Comic Sans MS" pitchFamily="66" charset="0"/>
              </a:rPr>
              <a:t>Πηγή εικόνας: </a:t>
            </a:r>
            <a:r>
              <a:rPr lang="en-US" dirty="0">
                <a:hlinkClick r:id="rId3"/>
              </a:rPr>
              <a:t>www.piterest.com</a:t>
            </a:r>
            <a:endParaRPr lang="en-US" dirty="0"/>
          </a:p>
          <a:p>
            <a:endParaRPr lang="el-GR" dirty="0"/>
          </a:p>
        </p:txBody>
      </p:sp>
      <p:sp>
        <p:nvSpPr>
          <p:cNvPr id="7" name="6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142844" y="857232"/>
            <a:ext cx="3071834" cy="5586145"/>
          </a:xfrm>
          <a:prstGeom prst="rect">
            <a:avLst/>
          </a:prstGeom>
          <a:noFill/>
        </p:spPr>
        <p:txBody>
          <a:bodyPr wrap="square" rtlCol="0">
            <a:spAutoFit/>
          </a:bodyPr>
          <a:lstStyle/>
          <a:p>
            <a:pPr algn="just">
              <a:lnSpc>
                <a:spcPct val="150000"/>
              </a:lnSpc>
            </a:pPr>
            <a:r>
              <a:rPr lang="el-GR" sz="1400" b="1" dirty="0">
                <a:solidFill>
                  <a:srgbClr val="0070C0"/>
                </a:solidFill>
                <a:latin typeface="Comic Sans MS" pitchFamily="66" charset="0"/>
              </a:rPr>
              <a:t>Δημιουργήστε την τούρτα της αγάπης και της προσφοράς. Αρχικά, φτιάξτε τη συνταγή και τα υλικά που θα χρειαστείτε, π.χ. 20 κιλά αλεύρι αγάπης, 10 κιλά κακάο φροντίδας κ.λπ. Έπειτα, δημιουργήστε μία αυτοσχέδια από τα παιδιά τούρτα με επίπεδα σε ένα χαρτόνι και  κάθε επίπεδο αφιερώστε σε έννοιες όπως αγάπη, ευγένεια, προσφορά, αλληλοβοήθεια, αλληλεγγύη, σεβασμός, συνεργασία, κ.ά.  Ζωγραφίστε κάθε επίπεδο με εικόνες που παραπέμπουν σε κάθε έννοια ώστε να τις απλοποιήσετε στο μυαλό των μικρών παιδιών. </a:t>
            </a:r>
            <a:endParaRPr lang="en-US" sz="1400" b="1" dirty="0">
              <a:solidFill>
                <a:srgbClr val="0070C0"/>
              </a:solidFill>
              <a:latin typeface="Comic Sans MS" pitchFamily="66" charset="0"/>
            </a:endParaRPr>
          </a:p>
        </p:txBody>
      </p:sp>
      <p:sp>
        <p:nvSpPr>
          <p:cNvPr id="6" name="5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214282" y="1142984"/>
            <a:ext cx="3277598" cy="4616841"/>
          </a:xfrm>
          <a:prstGeom prst="rect">
            <a:avLst/>
          </a:prstGeom>
          <a:noFill/>
        </p:spPr>
        <p:txBody>
          <a:bodyPr wrap="square" rtlCol="0">
            <a:spAutoFit/>
          </a:bodyPr>
          <a:lstStyle/>
          <a:p>
            <a:pPr algn="just">
              <a:lnSpc>
                <a:spcPct val="150000"/>
              </a:lnSpc>
            </a:pPr>
            <a:r>
              <a:rPr lang="el-GR" b="1" dirty="0">
                <a:solidFill>
                  <a:srgbClr val="0070C0"/>
                </a:solidFill>
                <a:latin typeface="Comic Sans MS" pitchFamily="66" charset="0"/>
              </a:rPr>
              <a:t>Η ασπίδα της προστασίας: Δημιουργήστε μία ασπίδα σαν κατασκευή και μέσα σε αυτή τοποθετήστε όσους ανθρώπους έχουν επιπλέον ανάγκη από αγάπη και φροντίδα μέσα στην κοινωνία, παιδιά από χώρες πολέμου, ανθρώπους χωρίς κατοικίες, ηλικιωμένους ανθρώπους κ.λπ.    </a:t>
            </a:r>
            <a:endParaRPr lang="en-US"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214282" y="1142984"/>
            <a:ext cx="3071834" cy="4247317"/>
          </a:xfrm>
          <a:prstGeom prst="rect">
            <a:avLst/>
          </a:prstGeom>
          <a:noFill/>
        </p:spPr>
        <p:txBody>
          <a:bodyPr wrap="square" rtlCol="0">
            <a:spAutoFit/>
          </a:bodyPr>
          <a:lstStyle/>
          <a:p>
            <a:pPr algn="just">
              <a:lnSpc>
                <a:spcPct val="150000"/>
              </a:lnSpc>
            </a:pPr>
            <a:r>
              <a:rPr lang="el-GR" b="1" dirty="0">
                <a:solidFill>
                  <a:srgbClr val="0070C0"/>
                </a:solidFill>
                <a:latin typeface="Comic Sans MS" pitchFamily="66" charset="0"/>
              </a:rPr>
              <a:t>Είμαι ένας σούπερ ήρωας εθελοντής: </a:t>
            </a:r>
          </a:p>
          <a:p>
            <a:pPr algn="just">
              <a:lnSpc>
                <a:spcPct val="150000"/>
              </a:lnSpc>
            </a:pPr>
            <a:r>
              <a:rPr lang="el-GR" b="1" dirty="0">
                <a:solidFill>
                  <a:srgbClr val="0070C0"/>
                </a:solidFill>
                <a:latin typeface="Comic Sans MS" pitchFamily="66" charset="0"/>
              </a:rPr>
              <a:t>Δώστε μαγική διάσταση στην έννοια του εθελοντή και κατασκευάστε τους εαυτούς σας ως σούπερ ήρωες εθελοντές. Ποια μαγική δύναμη θα έχετε; Πώς θα βοηθάτε τους άλλους ανθρώπους; </a:t>
            </a:r>
            <a:endParaRPr lang="en-US" b="1" dirty="0">
              <a:solidFill>
                <a:srgbClr val="0070C0"/>
              </a:solidFill>
              <a:latin typeface="Comic Sans MS" pitchFamily="66" charset="0"/>
            </a:endParaRPr>
          </a:p>
        </p:txBody>
      </p:sp>
      <p:pic>
        <p:nvPicPr>
          <p:cNvPr id="4" name="3 - Εικόνα" descr="0a7cc191ff6a248ec1a781ccb0aa41d2.jpg"/>
          <p:cNvPicPr>
            <a:picLocks noChangeAspect="1"/>
          </p:cNvPicPr>
          <p:nvPr/>
        </p:nvPicPr>
        <p:blipFill>
          <a:blip r:embed="rId2" cstate="print"/>
          <a:stretch>
            <a:fillRect/>
          </a:stretch>
        </p:blipFill>
        <p:spPr>
          <a:xfrm>
            <a:off x="5286380" y="928670"/>
            <a:ext cx="3671475" cy="5500702"/>
          </a:xfrm>
          <a:prstGeom prst="rect">
            <a:avLst/>
          </a:prstGeom>
          <a:ln>
            <a:noFill/>
          </a:ln>
          <a:effectLst>
            <a:outerShdw blurRad="190500" algn="tl" rotWithShape="0">
              <a:srgbClr val="000000">
                <a:alpha val="70000"/>
              </a:srgbClr>
            </a:outerShdw>
          </a:effectLst>
        </p:spPr>
      </p:pic>
      <p:sp>
        <p:nvSpPr>
          <p:cNvPr id="5" name="4 - TextBox"/>
          <p:cNvSpPr txBox="1"/>
          <p:nvPr/>
        </p:nvSpPr>
        <p:spPr>
          <a:xfrm>
            <a:off x="1643042" y="6143644"/>
            <a:ext cx="2500330" cy="923330"/>
          </a:xfrm>
          <a:prstGeom prst="rect">
            <a:avLst/>
          </a:prstGeom>
          <a:noFill/>
        </p:spPr>
        <p:txBody>
          <a:bodyPr wrap="square" rtlCol="0">
            <a:spAutoFit/>
          </a:bodyPr>
          <a:lstStyle/>
          <a:p>
            <a:r>
              <a:rPr lang="el-GR" dirty="0">
                <a:solidFill>
                  <a:srgbClr val="0070C0"/>
                </a:solidFill>
                <a:latin typeface="Comic Sans MS" pitchFamily="66" charset="0"/>
              </a:rPr>
              <a:t>Πηγή εικόνας: </a:t>
            </a:r>
            <a:r>
              <a:rPr lang="en-US" dirty="0">
                <a:hlinkClick r:id="rId3"/>
              </a:rPr>
              <a:t>www.piterest.com</a:t>
            </a:r>
            <a:endParaRPr lang="en-US" dirty="0"/>
          </a:p>
          <a:p>
            <a:endParaRPr lang="el-GR" dirty="0"/>
          </a:p>
        </p:txBody>
      </p:sp>
      <p:sp>
        <p:nvSpPr>
          <p:cNvPr id="6" name="5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214282" y="1142984"/>
            <a:ext cx="3071834" cy="4293483"/>
          </a:xfrm>
          <a:prstGeom prst="rect">
            <a:avLst/>
          </a:prstGeom>
          <a:noFill/>
        </p:spPr>
        <p:txBody>
          <a:bodyPr wrap="square" rtlCol="0">
            <a:spAutoFit/>
          </a:bodyPr>
          <a:lstStyle/>
          <a:p>
            <a:pPr algn="just">
              <a:lnSpc>
                <a:spcPct val="150000"/>
              </a:lnSpc>
            </a:pPr>
            <a:r>
              <a:rPr lang="el-GR" sz="1400" b="1" dirty="0">
                <a:solidFill>
                  <a:srgbClr val="0070C0"/>
                </a:solidFill>
                <a:latin typeface="Comic Sans MS" pitchFamily="66" charset="0"/>
              </a:rPr>
              <a:t>Ποιος θα φτιάξει την πιο μεγάλη κάμπια; </a:t>
            </a:r>
          </a:p>
          <a:p>
            <a:pPr algn="just">
              <a:lnSpc>
                <a:spcPct val="150000"/>
              </a:lnSpc>
            </a:pPr>
            <a:r>
              <a:rPr lang="el-GR" sz="1400" b="1" dirty="0">
                <a:solidFill>
                  <a:srgbClr val="0070C0"/>
                </a:solidFill>
                <a:latin typeface="Comic Sans MS" pitchFamily="66" charset="0"/>
              </a:rPr>
              <a:t>Δημιουργήστε τις κάμπιες της προσφοράς και της βοήθειας. Κάθε φορά που κάποιο παιδί θα κάνει κάτι εντός ή εκτός του σχολείου και θα προσφέρει τη βοήθεια του σε έναν άνθρωπο τότε θα ζωγραφίζει και θα τοποθετήσει ένα επιπλέον στρογγυλό χαρτόνι στο σώμα της κάμπιας του. Ποιος θα καταφέρει να φτιάξει τη πιο μεγάλη κάμπια;  </a:t>
            </a:r>
            <a:endParaRPr lang="en-US" sz="1400" b="1" dirty="0">
              <a:solidFill>
                <a:srgbClr val="0070C0"/>
              </a:solidFill>
              <a:latin typeface="Comic Sans MS" pitchFamily="66" charset="0"/>
            </a:endParaRPr>
          </a:p>
        </p:txBody>
      </p:sp>
      <p:sp>
        <p:nvSpPr>
          <p:cNvPr id="5" name="4 - TextBox"/>
          <p:cNvSpPr txBox="1"/>
          <p:nvPr/>
        </p:nvSpPr>
        <p:spPr>
          <a:xfrm>
            <a:off x="1643042" y="6143644"/>
            <a:ext cx="2500330" cy="923330"/>
          </a:xfrm>
          <a:prstGeom prst="rect">
            <a:avLst/>
          </a:prstGeom>
          <a:noFill/>
        </p:spPr>
        <p:txBody>
          <a:bodyPr wrap="square" rtlCol="0">
            <a:spAutoFit/>
          </a:bodyPr>
          <a:lstStyle/>
          <a:p>
            <a:r>
              <a:rPr lang="el-GR" dirty="0">
                <a:solidFill>
                  <a:srgbClr val="0070C0"/>
                </a:solidFill>
                <a:latin typeface="Comic Sans MS" pitchFamily="66" charset="0"/>
              </a:rPr>
              <a:t>Πηγή εικόνας: </a:t>
            </a:r>
            <a:r>
              <a:rPr lang="en-US" dirty="0">
                <a:hlinkClick r:id="rId2"/>
              </a:rPr>
              <a:t>www.piterest.com</a:t>
            </a:r>
            <a:endParaRPr lang="en-US" dirty="0"/>
          </a:p>
          <a:p>
            <a:endParaRPr lang="el-GR" dirty="0"/>
          </a:p>
        </p:txBody>
      </p:sp>
      <p:pic>
        <p:nvPicPr>
          <p:cNvPr id="6" name="5 - Εικόνα" descr="600a74ab87b7e8bb1b20682ef8e81090.jpg"/>
          <p:cNvPicPr>
            <a:picLocks noChangeAspect="1"/>
          </p:cNvPicPr>
          <p:nvPr/>
        </p:nvPicPr>
        <p:blipFill>
          <a:blip r:embed="rId3" cstate="print"/>
          <a:stretch>
            <a:fillRect/>
          </a:stretch>
        </p:blipFill>
        <p:spPr>
          <a:xfrm>
            <a:off x="5286380" y="1428736"/>
            <a:ext cx="3571868" cy="2318850"/>
          </a:xfrm>
          <a:prstGeom prst="rect">
            <a:avLst/>
          </a:prstGeom>
          <a:ln>
            <a:noFill/>
          </a:ln>
          <a:effectLst>
            <a:outerShdw blurRad="190500" algn="tl" rotWithShape="0">
              <a:srgbClr val="000000">
                <a:alpha val="70000"/>
              </a:srgbClr>
            </a:outerShdw>
          </a:effectLst>
        </p:spPr>
      </p:pic>
      <p:sp>
        <p:nvSpPr>
          <p:cNvPr id="7" name="6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214282" y="1142984"/>
            <a:ext cx="3071834" cy="4616648"/>
          </a:xfrm>
          <a:prstGeom prst="rect">
            <a:avLst/>
          </a:prstGeom>
          <a:noFill/>
        </p:spPr>
        <p:txBody>
          <a:bodyPr wrap="square" rtlCol="0">
            <a:spAutoFit/>
          </a:bodyPr>
          <a:lstStyle/>
          <a:p>
            <a:pPr algn="just">
              <a:lnSpc>
                <a:spcPct val="150000"/>
              </a:lnSpc>
            </a:pPr>
            <a:r>
              <a:rPr lang="el-GR" sz="1200" b="1" dirty="0">
                <a:solidFill>
                  <a:srgbClr val="0070C0"/>
                </a:solidFill>
                <a:latin typeface="Comic Sans MS" pitchFamily="66" charset="0"/>
              </a:rPr>
              <a:t>Το σπίτι της αγάπης και της προσφοράς:</a:t>
            </a:r>
          </a:p>
          <a:p>
            <a:pPr algn="just">
              <a:lnSpc>
                <a:spcPct val="150000"/>
              </a:lnSpc>
            </a:pPr>
            <a:r>
              <a:rPr lang="el-GR" sz="1200" b="1" dirty="0">
                <a:solidFill>
                  <a:srgbClr val="0070C0"/>
                </a:solidFill>
                <a:latin typeface="Comic Sans MS" pitchFamily="66" charset="0"/>
              </a:rPr>
              <a:t>Αν μπορούσατε να δημιουργήσετε ένα σπίτι το οποίο θα στέγαζε μέσα όσους ανθρώπους είχαν ανάγκη, πώς θα ήταν αυτό το σπίτι; Θα είχε για παράδειγμα έναν μεγάλο κήπο για να παίζουν και να γελάνε τα παιδιά που μόλις έχουν φύγει από τις πατρίδες τους που είχαν πόλεμο. Ή θα είχε μεγάλα δωμάτια για να παίζουν επιτραπέζια παιχνίδια μέσα σε αυτά ηλικιωμένοι άνθρωποι με παιδιά. Ή θα ήταν ένα σπίτι αγκαλιάς για όποιον χρειάζεται απλά μία αγκαλιά. Ή θα ήταν ένα σπίτι με ρόδες για να πηγαίνει και σε άλλες χώρες. </a:t>
            </a:r>
            <a:endParaRPr lang="en-US" sz="1200" b="1" dirty="0">
              <a:solidFill>
                <a:srgbClr val="0070C0"/>
              </a:solidFill>
              <a:latin typeface="Comic Sans MS" pitchFamily="66" charset="0"/>
            </a:endParaRPr>
          </a:p>
        </p:txBody>
      </p:sp>
      <p:sp>
        <p:nvSpPr>
          <p:cNvPr id="5" name="4 - TextBox"/>
          <p:cNvSpPr txBox="1"/>
          <p:nvPr/>
        </p:nvSpPr>
        <p:spPr>
          <a:xfrm>
            <a:off x="785786" y="5934670"/>
            <a:ext cx="2500330" cy="923330"/>
          </a:xfrm>
          <a:prstGeom prst="rect">
            <a:avLst/>
          </a:prstGeom>
          <a:noFill/>
        </p:spPr>
        <p:txBody>
          <a:bodyPr wrap="square" rtlCol="0">
            <a:spAutoFit/>
          </a:bodyPr>
          <a:lstStyle/>
          <a:p>
            <a:r>
              <a:rPr lang="el-GR" dirty="0">
                <a:solidFill>
                  <a:srgbClr val="0070C0"/>
                </a:solidFill>
                <a:latin typeface="Comic Sans MS" pitchFamily="66" charset="0"/>
              </a:rPr>
              <a:t>Πηγή εικόνας: </a:t>
            </a:r>
            <a:r>
              <a:rPr lang="en-US" dirty="0">
                <a:hlinkClick r:id="rId2"/>
              </a:rPr>
              <a:t>www.piterest.com</a:t>
            </a:r>
            <a:endParaRPr lang="en-US" dirty="0"/>
          </a:p>
          <a:p>
            <a:endParaRPr lang="el-GR" dirty="0"/>
          </a:p>
        </p:txBody>
      </p:sp>
      <p:pic>
        <p:nvPicPr>
          <p:cNvPr id="8" name="7 - Εικόνα" descr="29fec539eef6cf33a3f666d7d2b93ae3.jpg"/>
          <p:cNvPicPr>
            <a:picLocks noChangeAspect="1"/>
          </p:cNvPicPr>
          <p:nvPr/>
        </p:nvPicPr>
        <p:blipFill>
          <a:blip r:embed="rId3" cstate="print"/>
          <a:stretch>
            <a:fillRect/>
          </a:stretch>
        </p:blipFill>
        <p:spPr>
          <a:xfrm>
            <a:off x="3571868" y="714356"/>
            <a:ext cx="2571768" cy="2648049"/>
          </a:xfrm>
          <a:prstGeom prst="rect">
            <a:avLst/>
          </a:prstGeom>
          <a:ln>
            <a:noFill/>
          </a:ln>
          <a:effectLst>
            <a:outerShdw blurRad="190500" algn="tl" rotWithShape="0">
              <a:srgbClr val="000000">
                <a:alpha val="70000"/>
              </a:srgbClr>
            </a:outerShdw>
          </a:effectLst>
        </p:spPr>
      </p:pic>
      <p:pic>
        <p:nvPicPr>
          <p:cNvPr id="9" name="8 - Εικόνα" descr="232ca5483d7954bde4a2e7c73c5fe307.jpg"/>
          <p:cNvPicPr>
            <a:picLocks noChangeAspect="1"/>
          </p:cNvPicPr>
          <p:nvPr/>
        </p:nvPicPr>
        <p:blipFill>
          <a:blip r:embed="rId4" cstate="print"/>
          <a:stretch>
            <a:fillRect/>
          </a:stretch>
        </p:blipFill>
        <p:spPr>
          <a:xfrm>
            <a:off x="7429520" y="4000504"/>
            <a:ext cx="1608067" cy="2143140"/>
          </a:xfrm>
          <a:prstGeom prst="rect">
            <a:avLst/>
          </a:prstGeom>
          <a:ln>
            <a:noFill/>
          </a:ln>
          <a:effectLst>
            <a:outerShdw blurRad="190500" algn="tl" rotWithShape="0">
              <a:srgbClr val="000000">
                <a:alpha val="70000"/>
              </a:srgbClr>
            </a:outerShdw>
          </a:effectLst>
        </p:spPr>
      </p:pic>
      <p:pic>
        <p:nvPicPr>
          <p:cNvPr id="10" name="9 - Εικόνα" descr="1439e4357f4c3baea73f14d6ed19d258.jpg"/>
          <p:cNvPicPr>
            <a:picLocks noChangeAspect="1"/>
          </p:cNvPicPr>
          <p:nvPr/>
        </p:nvPicPr>
        <p:blipFill>
          <a:blip r:embed="rId5" cstate="print"/>
          <a:stretch>
            <a:fillRect/>
          </a:stretch>
        </p:blipFill>
        <p:spPr>
          <a:xfrm>
            <a:off x="3286116" y="3429000"/>
            <a:ext cx="2098951" cy="3286124"/>
          </a:xfrm>
          <a:prstGeom prst="rect">
            <a:avLst/>
          </a:prstGeom>
          <a:ln>
            <a:noFill/>
          </a:ln>
          <a:effectLst>
            <a:outerShdw blurRad="190500" algn="tl" rotWithShape="0">
              <a:srgbClr val="000000">
                <a:alpha val="70000"/>
              </a:srgbClr>
            </a:outerShdw>
          </a:effectLst>
        </p:spPr>
      </p:pic>
      <p:pic>
        <p:nvPicPr>
          <p:cNvPr id="11" name="10 - Εικόνα" descr="dfd4e4d72aa53924bc45e48d218a9e1f.jpg"/>
          <p:cNvPicPr>
            <a:picLocks noChangeAspect="1"/>
          </p:cNvPicPr>
          <p:nvPr/>
        </p:nvPicPr>
        <p:blipFill>
          <a:blip r:embed="rId6" cstate="print"/>
          <a:stretch>
            <a:fillRect/>
          </a:stretch>
        </p:blipFill>
        <p:spPr>
          <a:xfrm>
            <a:off x="5500694" y="3786190"/>
            <a:ext cx="1798320" cy="2560320"/>
          </a:xfrm>
          <a:prstGeom prst="rect">
            <a:avLst/>
          </a:prstGeom>
          <a:ln>
            <a:noFill/>
          </a:ln>
          <a:effectLst>
            <a:outerShdw blurRad="190500" algn="tl" rotWithShape="0">
              <a:srgbClr val="000000">
                <a:alpha val="70000"/>
              </a:srgbClr>
            </a:outerShdw>
          </a:effectLst>
        </p:spPr>
      </p:pic>
      <p:pic>
        <p:nvPicPr>
          <p:cNvPr id="12" name="11 - Εικόνα" descr="6867d0b05f454d1f5184d79f9075b314.jpg"/>
          <p:cNvPicPr>
            <a:picLocks noChangeAspect="1"/>
          </p:cNvPicPr>
          <p:nvPr/>
        </p:nvPicPr>
        <p:blipFill>
          <a:blip r:embed="rId7" cstate="print"/>
          <a:stretch>
            <a:fillRect/>
          </a:stretch>
        </p:blipFill>
        <p:spPr>
          <a:xfrm>
            <a:off x="6286512" y="714356"/>
            <a:ext cx="2111046" cy="2643206"/>
          </a:xfrm>
          <a:prstGeom prst="rect">
            <a:avLst/>
          </a:prstGeom>
          <a:ln>
            <a:noFill/>
          </a:ln>
          <a:effectLst>
            <a:outerShdw blurRad="190500" algn="tl" rotWithShape="0">
              <a:srgbClr val="000000">
                <a:alpha val="70000"/>
              </a:srgbClr>
            </a:outerShdw>
          </a:effectLst>
        </p:spPr>
      </p:pic>
      <p:sp>
        <p:nvSpPr>
          <p:cNvPr id="13" name="12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42852"/>
            <a:ext cx="7358114" cy="584775"/>
          </a:xfrm>
          <a:prstGeom prst="rect">
            <a:avLst/>
          </a:prstGeom>
          <a:noFill/>
        </p:spPr>
        <p:txBody>
          <a:bodyPr wrap="square" rtlCol="0">
            <a:spAutoFit/>
          </a:bodyPr>
          <a:lstStyle/>
          <a:p>
            <a:pPr algn="ctr"/>
            <a:r>
              <a:rPr lang="el-GR" sz="3200" dirty="0">
                <a:solidFill>
                  <a:srgbClr val="0070C0"/>
                </a:solidFill>
                <a:latin typeface="Comic Sans MS" pitchFamily="66" charset="0"/>
              </a:rPr>
              <a:t> </a:t>
            </a:r>
            <a:r>
              <a:rPr lang="el-GR" sz="3200" b="1" dirty="0">
                <a:solidFill>
                  <a:srgbClr val="0070C0"/>
                </a:solidFill>
                <a:latin typeface="Comic Sans MS" pitchFamily="66" charset="0"/>
              </a:rPr>
              <a:t>Ατομικές και ομαδικές κατασκευές</a:t>
            </a:r>
          </a:p>
        </p:txBody>
      </p:sp>
      <p:sp>
        <p:nvSpPr>
          <p:cNvPr id="3" name="2 - TextBox"/>
          <p:cNvSpPr txBox="1"/>
          <p:nvPr/>
        </p:nvSpPr>
        <p:spPr>
          <a:xfrm>
            <a:off x="142844" y="785794"/>
            <a:ext cx="4143404" cy="420821"/>
          </a:xfrm>
          <a:prstGeom prst="rect">
            <a:avLst/>
          </a:prstGeom>
          <a:noFill/>
        </p:spPr>
        <p:txBody>
          <a:bodyPr wrap="square" rtlCol="0">
            <a:spAutoFit/>
          </a:bodyPr>
          <a:lstStyle/>
          <a:p>
            <a:pPr algn="just">
              <a:lnSpc>
                <a:spcPct val="150000"/>
              </a:lnSpc>
            </a:pPr>
            <a:r>
              <a:rPr lang="en-US" sz="1600" b="1" dirty="0">
                <a:solidFill>
                  <a:srgbClr val="0070C0"/>
                </a:solidFill>
                <a:latin typeface="Comic Sans MS" pitchFamily="66" charset="0"/>
              </a:rPr>
              <a:t>Spread the love- </a:t>
            </a:r>
            <a:r>
              <a:rPr lang="el-GR" sz="1600" b="1" dirty="0">
                <a:solidFill>
                  <a:srgbClr val="0070C0"/>
                </a:solidFill>
                <a:latin typeface="Comic Sans MS" pitchFamily="66" charset="0"/>
              </a:rPr>
              <a:t>Διάδωσε την αγάπη</a:t>
            </a:r>
            <a:endParaRPr lang="en-US" sz="1600" b="1" dirty="0">
              <a:solidFill>
                <a:srgbClr val="0070C0"/>
              </a:solidFill>
              <a:latin typeface="Comic Sans MS" pitchFamily="66" charset="0"/>
            </a:endParaRPr>
          </a:p>
        </p:txBody>
      </p:sp>
      <p:sp>
        <p:nvSpPr>
          <p:cNvPr id="5" name="4 - TextBox"/>
          <p:cNvSpPr txBox="1"/>
          <p:nvPr/>
        </p:nvSpPr>
        <p:spPr>
          <a:xfrm>
            <a:off x="785786" y="5934670"/>
            <a:ext cx="2500330" cy="923330"/>
          </a:xfrm>
          <a:prstGeom prst="rect">
            <a:avLst/>
          </a:prstGeom>
          <a:noFill/>
        </p:spPr>
        <p:txBody>
          <a:bodyPr wrap="square" rtlCol="0">
            <a:spAutoFit/>
          </a:bodyPr>
          <a:lstStyle/>
          <a:p>
            <a:r>
              <a:rPr lang="el-GR" dirty="0">
                <a:solidFill>
                  <a:srgbClr val="0070C0"/>
                </a:solidFill>
                <a:latin typeface="Comic Sans MS" pitchFamily="66" charset="0"/>
              </a:rPr>
              <a:t>Πηγή εικόνας: </a:t>
            </a:r>
            <a:r>
              <a:rPr lang="en-US" dirty="0">
                <a:hlinkClick r:id="rId2"/>
              </a:rPr>
              <a:t>www.piterest.com</a:t>
            </a:r>
            <a:endParaRPr lang="en-US" dirty="0"/>
          </a:p>
          <a:p>
            <a:endParaRPr lang="el-GR" dirty="0"/>
          </a:p>
        </p:txBody>
      </p:sp>
      <p:pic>
        <p:nvPicPr>
          <p:cNvPr id="13" name="12 - Εικόνα" descr="2415e294d7a9550f2625b120a7af8675.jpg"/>
          <p:cNvPicPr>
            <a:picLocks noChangeAspect="1"/>
          </p:cNvPicPr>
          <p:nvPr/>
        </p:nvPicPr>
        <p:blipFill>
          <a:blip r:embed="rId3" cstate="print"/>
          <a:stretch>
            <a:fillRect/>
          </a:stretch>
        </p:blipFill>
        <p:spPr>
          <a:xfrm>
            <a:off x="142844" y="1500174"/>
            <a:ext cx="2643188" cy="3524251"/>
          </a:xfrm>
          <a:prstGeom prst="rect">
            <a:avLst/>
          </a:prstGeom>
          <a:ln>
            <a:noFill/>
          </a:ln>
          <a:effectLst>
            <a:outerShdw blurRad="190500" algn="tl" rotWithShape="0">
              <a:srgbClr val="000000">
                <a:alpha val="70000"/>
              </a:srgbClr>
            </a:outerShdw>
          </a:effectLst>
        </p:spPr>
      </p:pic>
      <p:pic>
        <p:nvPicPr>
          <p:cNvPr id="14" name="13 - Εικόνα" descr="2a69faf32b80e87f62feefec7a982d95.jpg"/>
          <p:cNvPicPr>
            <a:picLocks noChangeAspect="1"/>
          </p:cNvPicPr>
          <p:nvPr/>
        </p:nvPicPr>
        <p:blipFill>
          <a:blip r:embed="rId4" cstate="print"/>
          <a:stretch>
            <a:fillRect/>
          </a:stretch>
        </p:blipFill>
        <p:spPr>
          <a:xfrm>
            <a:off x="2928926" y="1500174"/>
            <a:ext cx="2857520" cy="3657368"/>
          </a:xfrm>
          <a:prstGeom prst="rect">
            <a:avLst/>
          </a:prstGeom>
          <a:ln>
            <a:noFill/>
          </a:ln>
          <a:effectLst>
            <a:outerShdw blurRad="190500" algn="tl" rotWithShape="0">
              <a:srgbClr val="000000">
                <a:alpha val="70000"/>
              </a:srgbClr>
            </a:outerShdw>
          </a:effectLst>
        </p:spPr>
      </p:pic>
      <p:pic>
        <p:nvPicPr>
          <p:cNvPr id="15" name="14 - Εικόνα" descr="ace28ecc53455d6c7705e8a3b2699957.jpg"/>
          <p:cNvPicPr>
            <a:picLocks noChangeAspect="1"/>
          </p:cNvPicPr>
          <p:nvPr/>
        </p:nvPicPr>
        <p:blipFill>
          <a:blip r:embed="rId5" cstate="print"/>
          <a:srcRect l="50612"/>
          <a:stretch>
            <a:fillRect/>
          </a:stretch>
        </p:blipFill>
        <p:spPr>
          <a:xfrm>
            <a:off x="6000760" y="1357298"/>
            <a:ext cx="2857520" cy="4059343"/>
          </a:xfrm>
          <a:prstGeom prst="rect">
            <a:avLst/>
          </a:prstGeom>
          <a:ln>
            <a:noFill/>
          </a:ln>
          <a:effectLst>
            <a:outerShdw blurRad="190500" algn="tl" rotWithShape="0">
              <a:srgbClr val="000000">
                <a:alpha val="70000"/>
              </a:srgbClr>
            </a:outerShdw>
          </a:effectLst>
        </p:spPr>
      </p:pic>
      <p:sp>
        <p:nvSpPr>
          <p:cNvPr id="16" name="15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214290"/>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Οπτικοακουστικό</a:t>
            </a:r>
            <a:r>
              <a:rPr lang="el-GR" sz="3200" dirty="0">
                <a:solidFill>
                  <a:srgbClr val="0070C0"/>
                </a:solidFill>
                <a:latin typeface="Comic Sans MS" pitchFamily="66" charset="0"/>
              </a:rPr>
              <a:t> </a:t>
            </a:r>
            <a:r>
              <a:rPr lang="el-GR" sz="3200" b="1" dirty="0">
                <a:solidFill>
                  <a:srgbClr val="0070C0"/>
                </a:solidFill>
                <a:latin typeface="Comic Sans MS" pitchFamily="66" charset="0"/>
              </a:rPr>
              <a:t>υλικό</a:t>
            </a:r>
            <a:r>
              <a:rPr lang="el-GR" sz="3200" dirty="0">
                <a:solidFill>
                  <a:srgbClr val="0070C0"/>
                </a:solidFill>
                <a:latin typeface="Comic Sans MS" pitchFamily="66" charset="0"/>
              </a:rPr>
              <a:t> </a:t>
            </a:r>
          </a:p>
        </p:txBody>
      </p:sp>
      <p:sp>
        <p:nvSpPr>
          <p:cNvPr id="3" name="2 - TextBox"/>
          <p:cNvSpPr txBox="1"/>
          <p:nvPr/>
        </p:nvSpPr>
        <p:spPr>
          <a:xfrm>
            <a:off x="142844" y="928670"/>
            <a:ext cx="3071834" cy="5493812"/>
          </a:xfrm>
          <a:prstGeom prst="rect">
            <a:avLst/>
          </a:prstGeom>
          <a:noFill/>
        </p:spPr>
        <p:txBody>
          <a:bodyPr wrap="square" rtlCol="0">
            <a:spAutoFit/>
          </a:bodyPr>
          <a:lstStyle/>
          <a:p>
            <a:pPr>
              <a:lnSpc>
                <a:spcPct val="150000"/>
              </a:lnSpc>
              <a:buFont typeface="Wingdings" pitchFamily="2" charset="2"/>
              <a:buChar char="§"/>
            </a:pPr>
            <a:r>
              <a:rPr lang="en-US" b="1" dirty="0">
                <a:solidFill>
                  <a:srgbClr val="0070C0"/>
                </a:solidFill>
                <a:latin typeface="Comic Sans MS" pitchFamily="66" charset="0"/>
              </a:rPr>
              <a:t>Giving is receiving </a:t>
            </a:r>
            <a:r>
              <a:rPr lang="en-US" dirty="0">
                <a:solidFill>
                  <a:srgbClr val="0070C0"/>
                </a:solidFill>
                <a:latin typeface="Comic Sans MS" pitchFamily="66" charset="0"/>
                <a:hlinkClick r:id="rId2"/>
              </a:rPr>
              <a:t>https://www.youtube.com/watch?v=fOzirQFBPfc</a:t>
            </a:r>
            <a:endParaRPr lang="en-US" dirty="0">
              <a:solidFill>
                <a:srgbClr val="0070C0"/>
              </a:solidFill>
              <a:latin typeface="Comic Sans MS" pitchFamily="66" charset="0"/>
            </a:endParaRPr>
          </a:p>
          <a:p>
            <a:pPr>
              <a:lnSpc>
                <a:spcPct val="150000"/>
              </a:lnSpc>
              <a:buFont typeface="Wingdings" pitchFamily="2" charset="2"/>
              <a:buChar char="§"/>
            </a:pPr>
            <a:r>
              <a:rPr lang="en-US" dirty="0">
                <a:solidFill>
                  <a:srgbClr val="0070C0"/>
                </a:solidFill>
                <a:latin typeface="Comic Sans MS" pitchFamily="66" charset="0"/>
              </a:rPr>
              <a:t>  </a:t>
            </a:r>
            <a:r>
              <a:rPr lang="en-US" b="1" dirty="0">
                <a:solidFill>
                  <a:srgbClr val="0070C0"/>
                </a:solidFill>
                <a:latin typeface="Comic Sans MS" pitchFamily="66" charset="0"/>
              </a:rPr>
              <a:t>Best inspiring Animated short film volunteer your time </a:t>
            </a:r>
            <a:r>
              <a:rPr lang="en-US" dirty="0">
                <a:solidFill>
                  <a:srgbClr val="0070C0"/>
                </a:solidFill>
                <a:latin typeface="Comic Sans MS" pitchFamily="66" charset="0"/>
                <a:hlinkClick r:id="rId3"/>
              </a:rPr>
              <a:t>https://www.youtube.com/watch?v=DtujJRFuIi0</a:t>
            </a:r>
            <a:endParaRPr lang="en-US" dirty="0">
              <a:solidFill>
                <a:srgbClr val="0070C0"/>
              </a:solidFill>
              <a:latin typeface="Comic Sans MS" pitchFamily="66" charset="0"/>
            </a:endParaRPr>
          </a:p>
          <a:p>
            <a:pPr>
              <a:lnSpc>
                <a:spcPct val="150000"/>
              </a:lnSpc>
              <a:buFont typeface="Wingdings" pitchFamily="2" charset="2"/>
              <a:buChar char="§"/>
            </a:pPr>
            <a:r>
              <a:rPr lang="en-US" b="1" dirty="0">
                <a:solidFill>
                  <a:srgbClr val="0070C0"/>
                </a:solidFill>
              </a:rPr>
              <a:t> </a:t>
            </a:r>
            <a:r>
              <a:rPr lang="en-US" b="1" dirty="0">
                <a:solidFill>
                  <a:srgbClr val="0070C0"/>
                </a:solidFill>
                <a:latin typeface="Comic Sans MS" pitchFamily="66" charset="0"/>
              </a:rPr>
              <a:t>You can be a hero too </a:t>
            </a:r>
            <a:r>
              <a:rPr lang="en-US" dirty="0">
                <a:solidFill>
                  <a:srgbClr val="0070C0"/>
                </a:solidFill>
                <a:latin typeface="Comic Sans MS" pitchFamily="66" charset="0"/>
                <a:hlinkClick r:id="rId4"/>
              </a:rPr>
              <a:t>https://www.youtube.com/watch?v=I5UBikauIQM&amp;list=PLEq5EqecslWzLDK4lQ0PVKDoqnp0qGqec</a:t>
            </a:r>
            <a:endParaRPr lang="en-US"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142852"/>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Οπτικοακουστικό</a:t>
            </a:r>
            <a:r>
              <a:rPr lang="el-GR" sz="3200" dirty="0">
                <a:solidFill>
                  <a:srgbClr val="0070C0"/>
                </a:solidFill>
                <a:latin typeface="Comic Sans MS" pitchFamily="66" charset="0"/>
              </a:rPr>
              <a:t> </a:t>
            </a:r>
            <a:r>
              <a:rPr lang="el-GR" sz="3200" b="1" dirty="0">
                <a:solidFill>
                  <a:srgbClr val="0070C0"/>
                </a:solidFill>
                <a:latin typeface="Comic Sans MS" pitchFamily="66" charset="0"/>
              </a:rPr>
              <a:t>υλικό</a:t>
            </a:r>
            <a:r>
              <a:rPr lang="el-GR" sz="3200" dirty="0">
                <a:solidFill>
                  <a:srgbClr val="0070C0"/>
                </a:solidFill>
                <a:latin typeface="Comic Sans MS" pitchFamily="66" charset="0"/>
              </a:rPr>
              <a:t> </a:t>
            </a:r>
          </a:p>
        </p:txBody>
      </p:sp>
      <p:sp>
        <p:nvSpPr>
          <p:cNvPr id="3" name="2 - TextBox"/>
          <p:cNvSpPr txBox="1"/>
          <p:nvPr/>
        </p:nvSpPr>
        <p:spPr>
          <a:xfrm>
            <a:off x="142844" y="785794"/>
            <a:ext cx="3286148" cy="5909310"/>
          </a:xfrm>
          <a:prstGeom prst="rect">
            <a:avLst/>
          </a:prstGeom>
          <a:noFill/>
        </p:spPr>
        <p:txBody>
          <a:bodyPr wrap="square" rtlCol="0">
            <a:spAutoFit/>
          </a:bodyPr>
          <a:lstStyle/>
          <a:p>
            <a:pPr>
              <a:lnSpc>
                <a:spcPct val="150000"/>
              </a:lnSpc>
              <a:buFont typeface="Wingdings" pitchFamily="2" charset="2"/>
              <a:buChar char="§"/>
            </a:pPr>
            <a:r>
              <a:rPr lang="en-US" b="1" dirty="0">
                <a:solidFill>
                  <a:srgbClr val="0070C0"/>
                </a:solidFill>
                <a:latin typeface="Comic Sans MS" pitchFamily="66" charset="0"/>
              </a:rPr>
              <a:t>Happy International Volunteer Day 2012 from Volunteering New Zealand </a:t>
            </a:r>
            <a:r>
              <a:rPr lang="en-US" b="1" dirty="0">
                <a:solidFill>
                  <a:srgbClr val="0070C0"/>
                </a:solidFill>
                <a:hlinkClick r:id="rId2"/>
              </a:rPr>
              <a:t>https://www.youtube.com/watch?v=vQzLn2rzEdY&amp;list=PLEq5EqecslWzLDK4lQ0PVKDoqnp0qGqec&amp;index=5</a:t>
            </a:r>
            <a:endParaRPr lang="en-US" b="1" dirty="0">
              <a:solidFill>
                <a:srgbClr val="0070C0"/>
              </a:solidFill>
            </a:endParaRPr>
          </a:p>
          <a:p>
            <a:pPr>
              <a:lnSpc>
                <a:spcPct val="150000"/>
              </a:lnSpc>
              <a:buFont typeface="Wingdings" pitchFamily="2" charset="2"/>
              <a:buChar char="§"/>
            </a:pPr>
            <a:r>
              <a:rPr lang="en-US" b="1" dirty="0">
                <a:solidFill>
                  <a:srgbClr val="0070C0"/>
                </a:solidFill>
              </a:rPr>
              <a:t> </a:t>
            </a:r>
            <a:r>
              <a:rPr lang="en-US" b="1" dirty="0">
                <a:solidFill>
                  <a:srgbClr val="0070C0"/>
                </a:solidFill>
                <a:latin typeface="Comic Sans MS" pitchFamily="66" charset="0"/>
              </a:rPr>
              <a:t>Help Others in Need Inspirational Animation by Noel Oco </a:t>
            </a:r>
            <a:r>
              <a:rPr lang="en-US" b="1" dirty="0">
                <a:solidFill>
                  <a:srgbClr val="0070C0"/>
                </a:solidFill>
                <a:latin typeface="Comic Sans MS" pitchFamily="66" charset="0"/>
                <a:hlinkClick r:id="rId3"/>
              </a:rPr>
              <a:t>https://www.youtube.com/watch?v=Psgd3OiGwbU&amp;list=PLEq5EqecslWzLDK4lQ0PVKDoqnp0qGqec&amp;index=10</a:t>
            </a:r>
            <a:endParaRPr lang="en-US"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142852"/>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Οπτικοακουστικό</a:t>
            </a:r>
            <a:r>
              <a:rPr lang="el-GR" sz="3200" dirty="0">
                <a:solidFill>
                  <a:srgbClr val="0070C0"/>
                </a:solidFill>
                <a:latin typeface="Comic Sans MS" pitchFamily="66" charset="0"/>
              </a:rPr>
              <a:t> </a:t>
            </a:r>
            <a:r>
              <a:rPr lang="el-GR" sz="3200" b="1" dirty="0">
                <a:solidFill>
                  <a:srgbClr val="0070C0"/>
                </a:solidFill>
                <a:latin typeface="Comic Sans MS" pitchFamily="66" charset="0"/>
              </a:rPr>
              <a:t>υλικό</a:t>
            </a:r>
            <a:r>
              <a:rPr lang="el-GR" sz="3200" dirty="0">
                <a:solidFill>
                  <a:srgbClr val="0070C0"/>
                </a:solidFill>
                <a:latin typeface="Comic Sans MS" pitchFamily="66" charset="0"/>
              </a:rPr>
              <a:t> </a:t>
            </a:r>
          </a:p>
        </p:txBody>
      </p:sp>
      <p:sp>
        <p:nvSpPr>
          <p:cNvPr id="3" name="2 - TextBox"/>
          <p:cNvSpPr txBox="1"/>
          <p:nvPr/>
        </p:nvSpPr>
        <p:spPr>
          <a:xfrm>
            <a:off x="142844" y="1214422"/>
            <a:ext cx="3286148" cy="5078313"/>
          </a:xfrm>
          <a:prstGeom prst="rect">
            <a:avLst/>
          </a:prstGeom>
          <a:noFill/>
        </p:spPr>
        <p:txBody>
          <a:bodyPr wrap="square" rtlCol="0">
            <a:spAutoFit/>
          </a:bodyPr>
          <a:lstStyle/>
          <a:p>
            <a:pPr>
              <a:lnSpc>
                <a:spcPct val="150000"/>
              </a:lnSpc>
              <a:buFont typeface="Wingdings" pitchFamily="2" charset="2"/>
              <a:buChar char="§"/>
            </a:pPr>
            <a:r>
              <a:rPr lang="en-US" b="1" dirty="0">
                <a:solidFill>
                  <a:srgbClr val="0070C0"/>
                </a:solidFill>
                <a:latin typeface="Comic Sans MS" pitchFamily="66" charset="0"/>
              </a:rPr>
              <a:t>Why be a Volunteer? </a:t>
            </a:r>
            <a:r>
              <a:rPr lang="en-US" b="1" dirty="0">
                <a:solidFill>
                  <a:srgbClr val="0070C0"/>
                </a:solidFill>
                <a:latin typeface="Comic Sans MS" pitchFamily="66" charset="0"/>
                <a:hlinkClick r:id="rId2"/>
              </a:rPr>
              <a:t>https://www.youtube.com/watch?v=2szQhR4oZtA</a:t>
            </a:r>
            <a:endParaRPr lang="en-US" b="1" dirty="0">
              <a:solidFill>
                <a:srgbClr val="0070C0"/>
              </a:solidFill>
              <a:latin typeface="Comic Sans MS" pitchFamily="66" charset="0"/>
            </a:endParaRPr>
          </a:p>
          <a:p>
            <a:pPr>
              <a:lnSpc>
                <a:spcPct val="150000"/>
              </a:lnSpc>
              <a:buFont typeface="Wingdings" pitchFamily="2" charset="2"/>
              <a:buChar char="§"/>
            </a:pPr>
            <a:r>
              <a:rPr lang="en-US" b="1" dirty="0">
                <a:solidFill>
                  <a:srgbClr val="0070C0"/>
                </a:solidFill>
                <a:latin typeface="Comic Sans MS" pitchFamily="66" charset="0"/>
              </a:rPr>
              <a:t> The different types of volunteering </a:t>
            </a:r>
            <a:r>
              <a:rPr lang="en-US" b="1" dirty="0">
                <a:solidFill>
                  <a:srgbClr val="0070C0"/>
                </a:solidFill>
                <a:latin typeface="Comic Sans MS" pitchFamily="66" charset="0"/>
                <a:hlinkClick r:id="rId3"/>
              </a:rPr>
              <a:t>https://www.youtube.com/watch?v=Ic-hJgtNTlQ</a:t>
            </a:r>
            <a:endParaRPr lang="en-US" b="1" dirty="0">
              <a:solidFill>
                <a:srgbClr val="0070C0"/>
              </a:solidFill>
              <a:latin typeface="Comic Sans MS" pitchFamily="66" charset="0"/>
            </a:endParaRPr>
          </a:p>
          <a:p>
            <a:pPr>
              <a:lnSpc>
                <a:spcPct val="150000"/>
              </a:lnSpc>
              <a:buFont typeface="Wingdings" pitchFamily="2" charset="2"/>
              <a:buChar char="§"/>
            </a:pPr>
            <a:r>
              <a:rPr lang="en-US" b="1" dirty="0">
                <a:solidFill>
                  <a:srgbClr val="0070C0"/>
                </a:solidFill>
                <a:latin typeface="Comic Sans MS" pitchFamily="66" charset="0"/>
              </a:rPr>
              <a:t>Color Your World With Kindness </a:t>
            </a:r>
            <a:r>
              <a:rPr lang="en-US" b="1" dirty="0">
                <a:solidFill>
                  <a:srgbClr val="0070C0"/>
                </a:solidFill>
                <a:latin typeface="Comic Sans MS" pitchFamily="66" charset="0"/>
                <a:hlinkClick r:id="rId4"/>
              </a:rPr>
              <a:t>https://www.youtube.com/watch?v=mdA2sByFX1I</a:t>
            </a:r>
            <a:endParaRPr lang="en-US" b="1" dirty="0">
              <a:solidFill>
                <a:srgbClr val="0070C0"/>
              </a:solidFill>
              <a:latin typeface="Comic Sans MS" pitchFamily="66" charset="0"/>
            </a:endParaRPr>
          </a:p>
          <a:p>
            <a:pPr>
              <a:lnSpc>
                <a:spcPct val="150000"/>
              </a:lnSpc>
            </a:pPr>
            <a:endParaRPr lang="en-US"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142852"/>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Οπτικοακουστικό</a:t>
            </a:r>
            <a:r>
              <a:rPr lang="el-GR" sz="3200" dirty="0">
                <a:solidFill>
                  <a:srgbClr val="0070C0"/>
                </a:solidFill>
                <a:latin typeface="Comic Sans MS" pitchFamily="66" charset="0"/>
              </a:rPr>
              <a:t> </a:t>
            </a:r>
            <a:r>
              <a:rPr lang="el-GR" sz="3200" b="1" dirty="0">
                <a:solidFill>
                  <a:srgbClr val="0070C0"/>
                </a:solidFill>
                <a:latin typeface="Comic Sans MS" pitchFamily="66" charset="0"/>
              </a:rPr>
              <a:t>υλικό</a:t>
            </a:r>
            <a:r>
              <a:rPr lang="el-GR" sz="3200" dirty="0">
                <a:solidFill>
                  <a:srgbClr val="0070C0"/>
                </a:solidFill>
                <a:latin typeface="Comic Sans MS" pitchFamily="66" charset="0"/>
              </a:rPr>
              <a:t> </a:t>
            </a:r>
          </a:p>
        </p:txBody>
      </p:sp>
      <p:sp>
        <p:nvSpPr>
          <p:cNvPr id="3" name="2 - TextBox"/>
          <p:cNvSpPr txBox="1"/>
          <p:nvPr/>
        </p:nvSpPr>
        <p:spPr>
          <a:xfrm>
            <a:off x="142844" y="857232"/>
            <a:ext cx="3286148" cy="5493812"/>
          </a:xfrm>
          <a:prstGeom prst="rect">
            <a:avLst/>
          </a:prstGeom>
          <a:noFill/>
        </p:spPr>
        <p:txBody>
          <a:bodyPr wrap="square" rtlCol="0">
            <a:spAutoFit/>
          </a:bodyPr>
          <a:lstStyle/>
          <a:p>
            <a:pPr>
              <a:lnSpc>
                <a:spcPct val="150000"/>
              </a:lnSpc>
              <a:buFont typeface="Wingdings" pitchFamily="2" charset="2"/>
              <a:buChar char="§"/>
            </a:pPr>
            <a:r>
              <a:rPr lang="en-US" b="1" dirty="0">
                <a:solidFill>
                  <a:srgbClr val="0070C0"/>
                </a:solidFill>
                <a:latin typeface="Comic Sans MS" pitchFamily="66" charset="0"/>
              </a:rPr>
              <a:t>Volunteer in the Disability Sector | IOE Promotional Animation </a:t>
            </a:r>
            <a:r>
              <a:rPr lang="en-US" b="1" dirty="0">
                <a:solidFill>
                  <a:srgbClr val="0070C0"/>
                </a:solidFill>
                <a:latin typeface="Comic Sans MS" pitchFamily="66" charset="0"/>
                <a:hlinkClick r:id="rId2"/>
              </a:rPr>
              <a:t>https://www.youtube.com/watch?v=s8pS5_nfjbg</a:t>
            </a:r>
            <a:r>
              <a:rPr lang="en-US" b="1" dirty="0">
                <a:solidFill>
                  <a:srgbClr val="0070C0"/>
                </a:solidFill>
                <a:latin typeface="Comic Sans MS" pitchFamily="66" charset="0"/>
              </a:rPr>
              <a:t> </a:t>
            </a:r>
          </a:p>
          <a:p>
            <a:pPr>
              <a:lnSpc>
                <a:spcPct val="150000"/>
              </a:lnSpc>
              <a:buFont typeface="Wingdings" pitchFamily="2" charset="2"/>
              <a:buChar char="§"/>
            </a:pPr>
            <a:r>
              <a:rPr lang="en-US" b="1" dirty="0">
                <a:solidFill>
                  <a:srgbClr val="0070C0"/>
                </a:solidFill>
                <a:latin typeface="Comic Sans MS" pitchFamily="66" charset="0"/>
              </a:rPr>
              <a:t>Spread Happiness -Short Animation Clip </a:t>
            </a:r>
            <a:r>
              <a:rPr lang="en-US" b="1" dirty="0">
                <a:solidFill>
                  <a:srgbClr val="0070C0"/>
                </a:solidFill>
                <a:latin typeface="Comic Sans MS" pitchFamily="66" charset="0"/>
                <a:hlinkClick r:id="rId3"/>
              </a:rPr>
              <a:t>https://www.youtube.com/watch?v=aL2nYsXNfMI</a:t>
            </a:r>
            <a:endParaRPr lang="en-US" b="1" dirty="0">
              <a:solidFill>
                <a:srgbClr val="0070C0"/>
              </a:solidFill>
              <a:latin typeface="Comic Sans MS" pitchFamily="66" charset="0"/>
            </a:endParaRPr>
          </a:p>
          <a:p>
            <a:pPr>
              <a:lnSpc>
                <a:spcPct val="150000"/>
              </a:lnSpc>
              <a:buFont typeface="Wingdings" pitchFamily="2" charset="2"/>
              <a:buChar char="§"/>
            </a:pPr>
            <a:r>
              <a:rPr lang="en-US" b="1" dirty="0" err="1">
                <a:solidFill>
                  <a:srgbClr val="0070C0"/>
                </a:solidFill>
                <a:latin typeface="Comic Sans MS" pitchFamily="66" charset="0"/>
              </a:rPr>
              <a:t>Εμείς</a:t>
            </a:r>
            <a:r>
              <a:rPr lang="en-US" b="1" dirty="0">
                <a:solidFill>
                  <a:srgbClr val="0070C0"/>
                </a:solidFill>
                <a:latin typeface="Comic Sans MS" pitchFamily="66" charset="0"/>
              </a:rPr>
              <a:t> </a:t>
            </a:r>
            <a:r>
              <a:rPr lang="en-US" b="1" dirty="0" err="1">
                <a:solidFill>
                  <a:srgbClr val="0070C0"/>
                </a:solidFill>
                <a:latin typeface="Comic Sans MS" pitchFamily="66" charset="0"/>
              </a:rPr>
              <a:t>Μαζί</a:t>
            </a:r>
            <a:r>
              <a:rPr lang="en-US" b="1" dirty="0">
                <a:solidFill>
                  <a:srgbClr val="0070C0"/>
                </a:solidFill>
                <a:latin typeface="Comic Sans MS" pitchFamily="66" charset="0"/>
              </a:rPr>
              <a:t> - Let's do it Greece </a:t>
            </a:r>
            <a:r>
              <a:rPr lang="en-US" b="1" dirty="0">
                <a:solidFill>
                  <a:srgbClr val="0070C0"/>
                </a:solidFill>
                <a:latin typeface="Comic Sans MS" pitchFamily="66" charset="0"/>
                <a:hlinkClick r:id="rId4"/>
              </a:rPr>
              <a:t>https://www.youtube.com/watch?v=NAJjM5XFTSA</a:t>
            </a:r>
            <a:endParaRPr lang="en-US"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Οπτικοακουστικό</a:t>
            </a:r>
            <a:r>
              <a:rPr lang="el-GR" sz="3200" dirty="0">
                <a:solidFill>
                  <a:srgbClr val="0070C0"/>
                </a:solidFill>
                <a:latin typeface="Comic Sans MS" pitchFamily="66" charset="0"/>
              </a:rPr>
              <a:t> </a:t>
            </a:r>
            <a:r>
              <a:rPr lang="el-GR" sz="3200" b="1" dirty="0">
                <a:solidFill>
                  <a:srgbClr val="0070C0"/>
                </a:solidFill>
                <a:latin typeface="Comic Sans MS" pitchFamily="66" charset="0"/>
              </a:rPr>
              <a:t>υλικό</a:t>
            </a:r>
            <a:r>
              <a:rPr lang="el-GR" sz="3200" dirty="0">
                <a:solidFill>
                  <a:srgbClr val="0070C0"/>
                </a:solidFill>
                <a:latin typeface="Comic Sans MS" pitchFamily="66" charset="0"/>
              </a:rPr>
              <a:t> </a:t>
            </a:r>
          </a:p>
        </p:txBody>
      </p:sp>
      <p:sp>
        <p:nvSpPr>
          <p:cNvPr id="3" name="2 - TextBox"/>
          <p:cNvSpPr txBox="1"/>
          <p:nvPr/>
        </p:nvSpPr>
        <p:spPr>
          <a:xfrm>
            <a:off x="142844" y="857232"/>
            <a:ext cx="3500462" cy="6001643"/>
          </a:xfrm>
          <a:prstGeom prst="rect">
            <a:avLst/>
          </a:prstGeom>
          <a:noFill/>
        </p:spPr>
        <p:txBody>
          <a:bodyPr wrap="square" rtlCol="0">
            <a:spAutoFit/>
          </a:bodyPr>
          <a:lstStyle/>
          <a:p>
            <a:pPr>
              <a:lnSpc>
                <a:spcPct val="150000"/>
              </a:lnSpc>
              <a:buFont typeface="Wingdings" pitchFamily="2" charset="2"/>
              <a:buChar char="§"/>
            </a:pPr>
            <a:r>
              <a:rPr lang="el-GR" sz="1600" b="1" dirty="0">
                <a:solidFill>
                  <a:srgbClr val="0070C0"/>
                </a:solidFill>
                <a:latin typeface="Comic Sans MS" pitchFamily="66" charset="0"/>
              </a:rPr>
              <a:t>Εθελοντική αιμοδοσία 2019</a:t>
            </a:r>
            <a:endParaRPr lang="en-US" sz="1600" b="1" dirty="0">
              <a:solidFill>
                <a:srgbClr val="0070C0"/>
              </a:solidFill>
              <a:latin typeface="Comic Sans MS" pitchFamily="66" charset="0"/>
            </a:endParaRPr>
          </a:p>
          <a:p>
            <a:pPr>
              <a:lnSpc>
                <a:spcPct val="150000"/>
              </a:lnSpc>
            </a:pPr>
            <a:r>
              <a:rPr lang="en-US" sz="1600" b="1" dirty="0">
                <a:solidFill>
                  <a:srgbClr val="0070C0"/>
                </a:solidFill>
                <a:latin typeface="Comic Sans MS" pitchFamily="66" charset="0"/>
                <a:hlinkClick r:id="rId2"/>
              </a:rPr>
              <a:t>https://www.youtube.com/watch?v=JOK1FZZeTGA</a:t>
            </a:r>
            <a:endParaRPr lang="en-US" sz="1600" b="1" dirty="0">
              <a:solidFill>
                <a:srgbClr val="0070C0"/>
              </a:solidFill>
              <a:latin typeface="Comic Sans MS" pitchFamily="66" charset="0"/>
            </a:endParaRPr>
          </a:p>
          <a:p>
            <a:pPr>
              <a:lnSpc>
                <a:spcPct val="150000"/>
              </a:lnSpc>
              <a:buFont typeface="Wingdings" pitchFamily="2" charset="2"/>
              <a:buChar char="§"/>
            </a:pPr>
            <a:r>
              <a:rPr lang="el-GR" sz="1600" b="1" dirty="0">
                <a:solidFill>
                  <a:srgbClr val="0070C0"/>
                </a:solidFill>
                <a:latin typeface="Comic Sans MS" pitchFamily="66" charset="0"/>
              </a:rPr>
              <a:t>Εθελοντική Αιμοδοσία</a:t>
            </a:r>
            <a:r>
              <a:rPr lang="en-US" sz="1600" b="1" dirty="0">
                <a:solidFill>
                  <a:srgbClr val="0070C0"/>
                </a:solidFill>
                <a:latin typeface="Comic Sans MS" pitchFamily="66" charset="0"/>
              </a:rPr>
              <a:t> </a:t>
            </a:r>
            <a:r>
              <a:rPr lang="en-US" sz="1600" b="1" dirty="0">
                <a:solidFill>
                  <a:srgbClr val="0070C0"/>
                </a:solidFill>
                <a:latin typeface="Comic Sans MS" pitchFamily="66" charset="0"/>
                <a:hlinkClick r:id="rId3"/>
              </a:rPr>
              <a:t>https://www.youtube.com/watch?v=bV0YbmU1xHo</a:t>
            </a:r>
            <a:endParaRPr lang="en-US" sz="1600" b="1" dirty="0">
              <a:solidFill>
                <a:srgbClr val="0070C0"/>
              </a:solidFill>
              <a:latin typeface="Comic Sans MS" pitchFamily="66" charset="0"/>
            </a:endParaRPr>
          </a:p>
          <a:p>
            <a:pPr>
              <a:lnSpc>
                <a:spcPct val="150000"/>
              </a:lnSpc>
              <a:buFont typeface="Wingdings" pitchFamily="2" charset="2"/>
              <a:buChar char="§"/>
            </a:pPr>
            <a:r>
              <a:rPr lang="el-GR" sz="1600" b="1" dirty="0">
                <a:solidFill>
                  <a:srgbClr val="0070C0"/>
                </a:solidFill>
                <a:latin typeface="Comic Sans MS" pitchFamily="66" charset="0"/>
              </a:rPr>
              <a:t>Αίμα </a:t>
            </a:r>
            <a:r>
              <a:rPr lang="en-US" sz="1600" b="1" dirty="0">
                <a:solidFill>
                  <a:srgbClr val="0070C0"/>
                </a:solidFill>
                <a:latin typeface="Comic Sans MS" pitchFamily="66" charset="0"/>
                <a:hlinkClick r:id="rId4"/>
              </a:rPr>
              <a:t>https://www.youtube.com/watch?v=YAmy-UIcXlc</a:t>
            </a:r>
            <a:endParaRPr lang="el-GR" sz="1600" b="1" dirty="0">
              <a:solidFill>
                <a:srgbClr val="0070C0"/>
              </a:solidFill>
              <a:latin typeface="Comic Sans MS" pitchFamily="66" charset="0"/>
            </a:endParaRPr>
          </a:p>
          <a:p>
            <a:pPr>
              <a:lnSpc>
                <a:spcPct val="150000"/>
              </a:lnSpc>
              <a:buFont typeface="Wingdings" pitchFamily="2" charset="2"/>
              <a:buChar char="§"/>
            </a:pPr>
            <a:r>
              <a:rPr lang="el-GR" sz="1600" b="1" dirty="0">
                <a:solidFill>
                  <a:srgbClr val="0070C0"/>
                </a:solidFill>
                <a:latin typeface="Comic Sans MS" pitchFamily="66" charset="0"/>
              </a:rPr>
              <a:t>Ιστορίες εθελοντών  </a:t>
            </a:r>
            <a:r>
              <a:rPr lang="en-US" sz="1600" b="1" dirty="0">
                <a:solidFill>
                  <a:srgbClr val="0070C0"/>
                </a:solidFill>
                <a:latin typeface="Comic Sans MS" pitchFamily="66" charset="0"/>
                <a:hlinkClick r:id="rId5"/>
              </a:rPr>
              <a:t>https://noiazomaikaidrw.gr/istories-ethelontismou/?fbclid=IwAR2Z0Ve8nVuhDCLpYh09kpGiQEFcwJi7TJJDvCmrp3nwQ2vvyUYzx5yEoao</a:t>
            </a:r>
            <a:endParaRPr lang="el-GR" sz="1600" b="1" dirty="0">
              <a:solidFill>
                <a:srgbClr val="0070C0"/>
              </a:solidFill>
              <a:latin typeface="Comic Sans MS" pitchFamily="66" charset="0"/>
            </a:endParaRPr>
          </a:p>
          <a:p>
            <a:pPr>
              <a:lnSpc>
                <a:spcPct val="150000"/>
              </a:lnSpc>
              <a:buFont typeface="Wingdings" pitchFamily="2" charset="2"/>
              <a:buChar char="§"/>
            </a:pPr>
            <a:endParaRPr lang="en-US" sz="1600"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Προτεινόμενες δράσεις</a:t>
            </a:r>
            <a:r>
              <a:rPr lang="el-GR" sz="3200" dirty="0">
                <a:solidFill>
                  <a:srgbClr val="0070C0"/>
                </a:solidFill>
                <a:latin typeface="Comic Sans MS" pitchFamily="66" charset="0"/>
              </a:rPr>
              <a:t> </a:t>
            </a:r>
          </a:p>
        </p:txBody>
      </p:sp>
      <p:sp>
        <p:nvSpPr>
          <p:cNvPr id="3" name="2 - TextBox"/>
          <p:cNvSpPr txBox="1"/>
          <p:nvPr/>
        </p:nvSpPr>
        <p:spPr>
          <a:xfrm>
            <a:off x="142844" y="857232"/>
            <a:ext cx="3071834" cy="5586145"/>
          </a:xfrm>
          <a:prstGeom prst="rect">
            <a:avLst/>
          </a:prstGeom>
          <a:noFill/>
        </p:spPr>
        <p:txBody>
          <a:bodyPr wrap="square" rtlCol="0">
            <a:spAutoFit/>
          </a:bodyPr>
          <a:lstStyle/>
          <a:p>
            <a:pPr algn="just">
              <a:lnSpc>
                <a:spcPct val="150000"/>
              </a:lnSpc>
            </a:pPr>
            <a:r>
              <a:rPr lang="el-GR" sz="1400" b="1" dirty="0">
                <a:solidFill>
                  <a:srgbClr val="0070C0"/>
                </a:solidFill>
                <a:latin typeface="Comic Sans MS" pitchFamily="66" charset="0"/>
              </a:rPr>
              <a:t>Με αφορμή το οπτικοακουστικό υλικό για τις ιστορίες εθελοντών, μπορείτε να συζητήσετε στην τάξη τι ερωτήσεις θα θέτατε σε έναν εθελοντή.  Καταγράψτε και οπτικοποιήστε (σχεδιάστε και ζωγραφίστε) τις ερωτήσεις των παιδιών σε ένα μεγάλο χαρτόνι. Εφόσον είναι εφικτό θα μπορούσατε να επικοινωνήσετε με οποιαδήποτε μη κερδοσκοπική οργάνωση  και να καλέσετε έναν εθελοντή στο σχολείο σας για να σας απαντήσει στις ερωτήσεις ή να καλέσετε και κάποιον από τους γονείς στην τάξη σας που πιθανά να είναι εθελοντής. </a:t>
            </a:r>
            <a:endParaRPr lang="en-US" sz="1400" b="1" dirty="0">
              <a:solidFill>
                <a:srgbClr val="0070C0"/>
              </a:solidFill>
              <a:latin typeface="Comic Sans MS" pitchFamily="66" charset="0"/>
            </a:endParaRPr>
          </a:p>
        </p:txBody>
      </p:sp>
      <p:sp>
        <p:nvSpPr>
          <p:cNvPr id="4" name="3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Προτεινόμενες δράσεις</a:t>
            </a:r>
            <a:r>
              <a:rPr lang="el-GR" sz="3200" dirty="0">
                <a:solidFill>
                  <a:srgbClr val="0070C0"/>
                </a:solidFill>
                <a:latin typeface="Comic Sans MS" pitchFamily="66" charset="0"/>
              </a:rPr>
              <a:t> </a:t>
            </a:r>
          </a:p>
        </p:txBody>
      </p:sp>
      <p:sp>
        <p:nvSpPr>
          <p:cNvPr id="3" name="2 - TextBox"/>
          <p:cNvSpPr txBox="1"/>
          <p:nvPr/>
        </p:nvSpPr>
        <p:spPr>
          <a:xfrm>
            <a:off x="0" y="714356"/>
            <a:ext cx="3071834" cy="4201343"/>
          </a:xfrm>
          <a:prstGeom prst="rect">
            <a:avLst/>
          </a:prstGeom>
          <a:noFill/>
        </p:spPr>
        <p:txBody>
          <a:bodyPr wrap="square" rtlCol="0">
            <a:spAutoFit/>
          </a:bodyPr>
          <a:lstStyle/>
          <a:p>
            <a:pPr algn="just">
              <a:lnSpc>
                <a:spcPct val="150000"/>
              </a:lnSpc>
            </a:pPr>
            <a:r>
              <a:rPr lang="el-GR" b="1" dirty="0">
                <a:solidFill>
                  <a:srgbClr val="0070C0"/>
                </a:solidFill>
                <a:latin typeface="Comic Sans MS" pitchFamily="66" charset="0"/>
              </a:rPr>
              <a:t>Υιοθετήστε ένα ζώο υπό εξαφάνιση από τον</a:t>
            </a:r>
            <a:r>
              <a:rPr lang="el-GR" dirty="0">
                <a:latin typeface="Comic Sans MS" pitchFamily="66" charset="0"/>
              </a:rPr>
              <a:t> </a:t>
            </a:r>
            <a:r>
              <a:rPr lang="el-GR" b="1" dirty="0">
                <a:solidFill>
                  <a:srgbClr val="0070C0"/>
                </a:solidFill>
                <a:latin typeface="Comic Sans MS" pitchFamily="66" charset="0"/>
              </a:rPr>
              <a:t>ΑΡΚΤΟΥΡΟ.</a:t>
            </a:r>
            <a:r>
              <a:rPr lang="el-GR" dirty="0">
                <a:latin typeface="Comic Sans MS" pitchFamily="66" charset="0"/>
              </a:rPr>
              <a:t> </a:t>
            </a:r>
            <a:r>
              <a:rPr lang="el-GR" b="1" dirty="0">
                <a:solidFill>
                  <a:srgbClr val="0070C0"/>
                </a:solidFill>
                <a:latin typeface="Comic Sans MS" pitchFamily="66" charset="0"/>
              </a:rPr>
              <a:t>Ο Αρκτούρος είναι μία αστική, μη κυβερνητική και μη κερδοσκοπική, περιβαλλοντική οργάνωση.</a:t>
            </a:r>
          </a:p>
          <a:p>
            <a:pPr algn="just">
              <a:lnSpc>
                <a:spcPct val="150000"/>
              </a:lnSpc>
            </a:pPr>
            <a:r>
              <a:rPr lang="en-US" b="1" dirty="0">
                <a:solidFill>
                  <a:srgbClr val="0070C0"/>
                </a:solidFill>
                <a:latin typeface="Comic Sans MS" pitchFamily="66" charset="0"/>
                <a:hlinkClick r:id="rId2"/>
              </a:rPr>
              <a:t>https://www.arcturos.gr/gr/summeteho/adoption/</a:t>
            </a:r>
            <a:endParaRPr lang="el-GR" b="1" dirty="0">
              <a:solidFill>
                <a:srgbClr val="0070C0"/>
              </a:solidFill>
              <a:latin typeface="Comic Sans MS" pitchFamily="66" charset="0"/>
            </a:endParaRPr>
          </a:p>
          <a:p>
            <a:pPr algn="just">
              <a:lnSpc>
                <a:spcPct val="150000"/>
              </a:lnSpc>
            </a:pPr>
            <a:endParaRPr lang="en-US" b="1" dirty="0">
              <a:solidFill>
                <a:srgbClr val="0070C0"/>
              </a:solidFill>
              <a:latin typeface="Comic Sans MS" pitchFamily="66" charset="0"/>
            </a:endParaRPr>
          </a:p>
        </p:txBody>
      </p:sp>
      <p:pic>
        <p:nvPicPr>
          <p:cNvPr id="1026" name="Picture 2"/>
          <p:cNvPicPr>
            <a:picLocks noChangeAspect="1" noChangeArrowheads="1"/>
          </p:cNvPicPr>
          <p:nvPr/>
        </p:nvPicPr>
        <p:blipFill>
          <a:blip r:embed="rId3" cstate="print"/>
          <a:srcRect r="34006" b="13020"/>
          <a:stretch>
            <a:fillRect/>
          </a:stretch>
        </p:blipFill>
        <p:spPr bwMode="auto">
          <a:xfrm>
            <a:off x="285720" y="4572008"/>
            <a:ext cx="2601640" cy="1928802"/>
          </a:xfrm>
          <a:prstGeom prst="rect">
            <a:avLst/>
          </a:prstGeom>
          <a:ln>
            <a:noFill/>
          </a:ln>
          <a:effectLst>
            <a:outerShdw blurRad="190500" algn="tl" rotWithShape="0">
              <a:srgbClr val="000000">
                <a:alpha val="70000"/>
              </a:srgbClr>
            </a:outerShdw>
          </a:effectLst>
        </p:spPr>
      </p:pic>
      <p:sp>
        <p:nvSpPr>
          <p:cNvPr id="5" name="4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58143"/>
            <a:ext cx="5214974" cy="584775"/>
          </a:xfrm>
          <a:prstGeom prst="rect">
            <a:avLst/>
          </a:prstGeom>
          <a:noFill/>
        </p:spPr>
        <p:txBody>
          <a:bodyPr wrap="square" rtlCol="0">
            <a:spAutoFit/>
          </a:bodyPr>
          <a:lstStyle/>
          <a:p>
            <a:pPr algn="ctr"/>
            <a:r>
              <a:rPr lang="el-GR" sz="3200" b="1" dirty="0">
                <a:solidFill>
                  <a:srgbClr val="0070C0"/>
                </a:solidFill>
                <a:latin typeface="Comic Sans MS" pitchFamily="66" charset="0"/>
              </a:rPr>
              <a:t>Προτεινόμενες δράσεις</a:t>
            </a:r>
            <a:r>
              <a:rPr lang="el-GR" sz="3200" dirty="0">
                <a:solidFill>
                  <a:srgbClr val="0070C0"/>
                </a:solidFill>
                <a:latin typeface="Comic Sans MS" pitchFamily="66" charset="0"/>
              </a:rPr>
              <a:t> </a:t>
            </a:r>
          </a:p>
        </p:txBody>
      </p:sp>
      <p:sp>
        <p:nvSpPr>
          <p:cNvPr id="3" name="2 - TextBox"/>
          <p:cNvSpPr txBox="1"/>
          <p:nvPr/>
        </p:nvSpPr>
        <p:spPr>
          <a:xfrm>
            <a:off x="285720" y="642918"/>
            <a:ext cx="2786114" cy="5863144"/>
          </a:xfrm>
          <a:prstGeom prst="rect">
            <a:avLst/>
          </a:prstGeom>
          <a:noFill/>
        </p:spPr>
        <p:txBody>
          <a:bodyPr wrap="square" rtlCol="0">
            <a:spAutoFit/>
          </a:bodyPr>
          <a:lstStyle/>
          <a:p>
            <a:pPr algn="just">
              <a:lnSpc>
                <a:spcPct val="150000"/>
              </a:lnSpc>
            </a:pPr>
            <a:r>
              <a:rPr lang="el-GR" b="1" dirty="0">
                <a:solidFill>
                  <a:srgbClr val="0070C0"/>
                </a:solidFill>
                <a:latin typeface="Comic Sans MS" pitchFamily="66" charset="0"/>
              </a:rPr>
              <a:t>Υιοθετήστε μία ευχή από το </a:t>
            </a:r>
            <a:r>
              <a:rPr lang="en-US" sz="2400" b="1" dirty="0">
                <a:solidFill>
                  <a:srgbClr val="0070C0"/>
                </a:solidFill>
                <a:latin typeface="Comic Sans MS" pitchFamily="66" charset="0"/>
              </a:rPr>
              <a:t>make a wish</a:t>
            </a:r>
          </a:p>
          <a:p>
            <a:pPr algn="just">
              <a:lnSpc>
                <a:spcPct val="150000"/>
              </a:lnSpc>
            </a:pPr>
            <a:r>
              <a:rPr lang="en-US" sz="1600" b="1" dirty="0">
                <a:solidFill>
                  <a:srgbClr val="0070C0"/>
                </a:solidFill>
                <a:latin typeface="Comic Sans MS" pitchFamily="66" charset="0"/>
                <a:hlinkClick r:id="rId2"/>
              </a:rPr>
              <a:t>https://makeawish.gr/%CF%85%CE%B9%CE%BF%CE%B8%CE%B5%CF%83%CE%AF%CE%B1-%CE%B5%CF%85%CF%87%CE%AE%CF%82/?fbclid=IwAR1nWdXt6RWk0DtuPEIz_kobQB9ij5x-fHpbDQNDPcoIKewvh9UYc6HXh7c</a:t>
            </a:r>
            <a:endParaRPr lang="en-US" sz="1600" b="1" dirty="0">
              <a:solidFill>
                <a:srgbClr val="0070C0"/>
              </a:solidFill>
              <a:latin typeface="Comic Sans MS" pitchFamily="66" charset="0"/>
            </a:endParaRPr>
          </a:p>
          <a:p>
            <a:pPr algn="just">
              <a:lnSpc>
                <a:spcPct val="150000"/>
              </a:lnSpc>
            </a:pPr>
            <a:endParaRPr lang="en-US" sz="2400" b="1" dirty="0">
              <a:solidFill>
                <a:srgbClr val="0070C0"/>
              </a:solidFill>
              <a:latin typeface="Comic Sans MS" pitchFamily="66" charset="0"/>
            </a:endParaRPr>
          </a:p>
        </p:txBody>
      </p:sp>
      <p:pic>
        <p:nvPicPr>
          <p:cNvPr id="5" name="4 - Εικόνα" descr="αρχείο λήψης.png"/>
          <p:cNvPicPr>
            <a:picLocks noChangeAspect="1"/>
          </p:cNvPicPr>
          <p:nvPr/>
        </p:nvPicPr>
        <p:blipFill>
          <a:blip r:embed="rId3" cstate="print"/>
          <a:stretch>
            <a:fillRect/>
          </a:stretch>
        </p:blipFill>
        <p:spPr>
          <a:xfrm>
            <a:off x="3000364" y="5143512"/>
            <a:ext cx="1500186" cy="1500186"/>
          </a:xfrm>
          <a:prstGeom prst="rect">
            <a:avLst/>
          </a:prstGeom>
          <a:ln>
            <a:noFill/>
          </a:ln>
          <a:effectLst>
            <a:outerShdw blurRad="190500" algn="tl" rotWithShape="0">
              <a:srgbClr val="000000">
                <a:alpha val="70000"/>
              </a:srgbClr>
            </a:outerShdw>
          </a:effectLst>
        </p:spPr>
      </p:pic>
      <p:sp>
        <p:nvSpPr>
          <p:cNvPr id="6" name="5 - Θέση υποσέλιδου"/>
          <p:cNvSpPr>
            <a:spLocks noGrp="1"/>
          </p:cNvSpPr>
          <p:nvPr>
            <p:ph type="ftr" sz="quarter" idx="11"/>
          </p:nvPr>
        </p:nvSpPr>
        <p:spPr/>
        <p:txBody>
          <a:bodyPr/>
          <a:lstStyle/>
          <a:p>
            <a:r>
              <a:rPr lang="en-US" b="1" dirty="0"/>
              <a:t>diptyxo.gr</a:t>
            </a:r>
            <a:endParaRPr lang="el-GR" b="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1095</Words>
  <Application>Microsoft Office PowerPoint</Application>
  <PresentationFormat>Προβολή στην οθόνη (4:3)</PresentationFormat>
  <Paragraphs>73</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Comic Sans MS</vt:lpstr>
      <vt:lpstr>Wingdings</vt:lpstr>
      <vt:lpstr>Θέμα του Office</vt:lpstr>
      <vt:lpstr>Αγάπη  και Εθελοντισμός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Αγάπη  και Εθελοντισμός </dc:title>
  <dc:creator>HP</dc:creator>
  <cp:lastModifiedBy>DiptixoUser</cp:lastModifiedBy>
  <cp:revision>29</cp:revision>
  <dcterms:created xsi:type="dcterms:W3CDTF">2023-11-22T20:39:30Z</dcterms:created>
  <dcterms:modified xsi:type="dcterms:W3CDTF">2023-11-23T11:57:49Z</dcterms:modified>
</cp:coreProperties>
</file>